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Proxima Nova"/>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D16D260-B89A-4FD5-91D7-8810B478352D}">
  <a:tblStyle styleId="{9D16D260-B89A-4FD5-91D7-8810B478352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ProximaNova-bold.fntdata"/><Relationship Id="rId16" Type="http://schemas.openxmlformats.org/officeDocument/2006/relationships/font" Target="fonts/ProximaNova-regular.fntdata"/><Relationship Id="rId5" Type="http://schemas.openxmlformats.org/officeDocument/2006/relationships/slideMaster" Target="slideMasters/slideMaster1.xml"/><Relationship Id="rId19" Type="http://schemas.openxmlformats.org/officeDocument/2006/relationships/font" Target="fonts/ProximaNova-boldItalic.fntdata"/><Relationship Id="rId6" Type="http://schemas.openxmlformats.org/officeDocument/2006/relationships/notesMaster" Target="notesMasters/notesMaster1.xml"/><Relationship Id="rId18" Type="http://schemas.openxmlformats.org/officeDocument/2006/relationships/font" Target="fonts/ProximaNova-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88a931763f_1_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188a931763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88a931763f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88a931763f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88a931763f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88a931763f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88a931763f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88a931763f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88a931763f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88a931763f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88a931763f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88a931763f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88a931763f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88a931763f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88a931763f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88a931763f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88a931763f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88a931763f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FFFFFF"/>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rgbClr val="FF0000"/>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3"/>
          <p:cNvPicPr preferRelativeResize="0"/>
          <p:nvPr/>
        </p:nvPicPr>
        <p:blipFill>
          <a:blip r:embed="rId3">
            <a:alphaModFix/>
          </a:blip>
          <a:stretch>
            <a:fillRect/>
          </a:stretch>
        </p:blipFill>
        <p:spPr>
          <a:xfrm>
            <a:off x="4572150" y="750800"/>
            <a:ext cx="4571848" cy="2128124"/>
          </a:xfrm>
          <a:prstGeom prst="rect">
            <a:avLst/>
          </a:prstGeom>
          <a:noFill/>
          <a:ln>
            <a:noFill/>
          </a:ln>
        </p:spPr>
      </p:pic>
      <p:sp>
        <p:nvSpPr>
          <p:cNvPr id="60" name="Google Shape;60;p13"/>
          <p:cNvSpPr txBox="1"/>
          <p:nvPr/>
        </p:nvSpPr>
        <p:spPr>
          <a:xfrm>
            <a:off x="0" y="3383125"/>
            <a:ext cx="3400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61" name="Google Shape;61;p13"/>
          <p:cNvSpPr txBox="1"/>
          <p:nvPr/>
        </p:nvSpPr>
        <p:spPr>
          <a:xfrm>
            <a:off x="78450" y="750800"/>
            <a:ext cx="4493700" cy="1994700"/>
          </a:xfrm>
          <a:prstGeom prst="rect">
            <a:avLst/>
          </a:prstGeom>
          <a:noFill/>
          <a:ln>
            <a:noFill/>
          </a:ln>
        </p:spPr>
        <p:txBody>
          <a:bodyPr anchorCtr="0" anchor="b" bIns="91425" lIns="91425" spcFirstLastPara="1" rIns="91425" wrap="square" tIns="91425">
            <a:normAutofit/>
          </a:bodyPr>
          <a:lstStyle/>
          <a:p>
            <a:pPr indent="0" lvl="0" marL="0" rtl="0" algn="l">
              <a:spcBef>
                <a:spcPts val="0"/>
              </a:spcBef>
              <a:spcAft>
                <a:spcPts val="0"/>
              </a:spcAft>
              <a:buNone/>
            </a:pPr>
            <a:r>
              <a:rPr lang="en" sz="4300">
                <a:latin typeface="Times New Roman"/>
                <a:ea typeface="Times New Roman"/>
                <a:cs typeface="Times New Roman"/>
                <a:sym typeface="Times New Roman"/>
              </a:rPr>
              <a:t>Johnson &amp; Johnson Case</a:t>
            </a:r>
            <a:r>
              <a:rPr lang="en" sz="4300">
                <a:latin typeface="Times New Roman"/>
                <a:ea typeface="Times New Roman"/>
                <a:cs typeface="Times New Roman"/>
                <a:sym typeface="Times New Roman"/>
              </a:rPr>
              <a:t> Study 24 </a:t>
            </a:r>
            <a:endParaRPr sz="4300">
              <a:latin typeface="Times New Roman"/>
              <a:ea typeface="Times New Roman"/>
              <a:cs typeface="Times New Roman"/>
              <a:sym typeface="Times New Roman"/>
            </a:endParaRPr>
          </a:p>
        </p:txBody>
      </p:sp>
      <p:sp>
        <p:nvSpPr>
          <p:cNvPr id="62" name="Google Shape;62;p13"/>
          <p:cNvSpPr txBox="1"/>
          <p:nvPr/>
        </p:nvSpPr>
        <p:spPr>
          <a:xfrm>
            <a:off x="78450" y="3104025"/>
            <a:ext cx="8555100" cy="19050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400">
                <a:latin typeface="Times New Roman"/>
                <a:ea typeface="Times New Roman"/>
                <a:cs typeface="Times New Roman"/>
                <a:sym typeface="Times New Roman"/>
              </a:rPr>
              <a:t>Danny Huang</a:t>
            </a:r>
            <a:endParaRPr sz="2400">
              <a:latin typeface="Times New Roman"/>
              <a:ea typeface="Times New Roman"/>
              <a:cs typeface="Times New Roman"/>
              <a:sym typeface="Times New Roman"/>
            </a:endParaRPr>
          </a:p>
          <a:p>
            <a:pPr indent="0" lvl="0" marL="0" rtl="0" algn="l">
              <a:spcBef>
                <a:spcPts val="0"/>
              </a:spcBef>
              <a:spcAft>
                <a:spcPts val="0"/>
              </a:spcAft>
              <a:buNone/>
            </a:pPr>
            <a:r>
              <a:rPr lang="en" sz="2400">
                <a:latin typeface="Times New Roman"/>
                <a:ea typeface="Times New Roman"/>
                <a:cs typeface="Times New Roman"/>
                <a:sym typeface="Times New Roman"/>
              </a:rPr>
              <a:t>Professor Kawalek</a:t>
            </a:r>
            <a:endParaRPr sz="2400">
              <a:latin typeface="Times New Roman"/>
              <a:ea typeface="Times New Roman"/>
              <a:cs typeface="Times New Roman"/>
              <a:sym typeface="Times New Roman"/>
            </a:endParaRPr>
          </a:p>
          <a:p>
            <a:pPr indent="0" lvl="0" marL="0" rtl="0" algn="l">
              <a:spcBef>
                <a:spcPts val="0"/>
              </a:spcBef>
              <a:spcAft>
                <a:spcPts val="0"/>
              </a:spcAft>
              <a:buNone/>
            </a:pPr>
            <a:r>
              <a:rPr lang="en" sz="2400">
                <a:latin typeface="Times New Roman"/>
                <a:ea typeface="Times New Roman"/>
                <a:cs typeface="Times New Roman"/>
                <a:sym typeface="Times New Roman"/>
              </a:rPr>
              <a:t>BPL 5100 CMWB [29719]</a:t>
            </a:r>
            <a:endParaRPr sz="2400">
              <a:latin typeface="Times New Roman"/>
              <a:ea typeface="Times New Roman"/>
              <a:cs typeface="Times New Roman"/>
              <a:sym typeface="Times New Roman"/>
            </a:endParaRPr>
          </a:p>
          <a:p>
            <a:pPr indent="0" lvl="0" marL="0" rtl="0" algn="l">
              <a:spcBef>
                <a:spcPts val="0"/>
              </a:spcBef>
              <a:spcAft>
                <a:spcPts val="0"/>
              </a:spcAft>
              <a:buNone/>
            </a:pPr>
            <a:r>
              <a:rPr lang="en" sz="2400">
                <a:latin typeface="Times New Roman"/>
                <a:ea typeface="Times New Roman"/>
                <a:cs typeface="Times New Roman"/>
                <a:sym typeface="Times New Roman"/>
              </a:rPr>
              <a:t>Individual Assignment</a:t>
            </a:r>
            <a:endParaRPr sz="2400">
              <a:latin typeface="Times New Roman"/>
              <a:ea typeface="Times New Roman"/>
              <a:cs typeface="Times New Roman"/>
              <a:sym typeface="Times New Roman"/>
            </a:endParaRPr>
          </a:p>
          <a:p>
            <a:pPr indent="0" lvl="0" marL="0" rtl="0" algn="l">
              <a:spcBef>
                <a:spcPts val="0"/>
              </a:spcBef>
              <a:spcAft>
                <a:spcPts val="0"/>
              </a:spcAft>
              <a:buNone/>
            </a:pPr>
            <a:r>
              <a:t/>
            </a:r>
            <a:endParaRPr sz="24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6" name="Shape 66"/>
        <p:cNvGrpSpPr/>
        <p:nvPr/>
      </p:nvGrpSpPr>
      <p:grpSpPr>
        <a:xfrm>
          <a:off x="0" y="0"/>
          <a:ext cx="0" cy="0"/>
          <a:chOff x="0" y="0"/>
          <a:chExt cx="0" cy="0"/>
        </a:xfrm>
      </p:grpSpPr>
      <p:sp>
        <p:nvSpPr>
          <p:cNvPr id="67" name="Google Shape;67;p14"/>
          <p:cNvSpPr txBox="1"/>
          <p:nvPr>
            <p:ph type="title"/>
          </p:nvPr>
        </p:nvSpPr>
        <p:spPr>
          <a:xfrm>
            <a:off x="311700" y="0"/>
            <a:ext cx="8520600" cy="835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sz="2500">
                <a:solidFill>
                  <a:srgbClr val="000000"/>
                </a:solidFill>
                <a:latin typeface="Times New Roman"/>
                <a:ea typeface="Times New Roman"/>
                <a:cs typeface="Times New Roman"/>
                <a:sym typeface="Times New Roman"/>
              </a:rPr>
              <a:t>J&amp;J Continues to be the Largest Healthcare Company Through Their Successful Product Line</a:t>
            </a:r>
            <a:endParaRPr b="1" sz="2500">
              <a:solidFill>
                <a:srgbClr val="000000"/>
              </a:solidFill>
              <a:latin typeface="Times New Roman"/>
              <a:ea typeface="Times New Roman"/>
              <a:cs typeface="Times New Roman"/>
              <a:sym typeface="Times New Roman"/>
            </a:endParaRPr>
          </a:p>
        </p:txBody>
      </p:sp>
      <p:sp>
        <p:nvSpPr>
          <p:cNvPr id="68" name="Google Shape;68;p14"/>
          <p:cNvSpPr txBox="1"/>
          <p:nvPr>
            <p:ph idx="1" type="body"/>
          </p:nvPr>
        </p:nvSpPr>
        <p:spPr>
          <a:xfrm>
            <a:off x="0" y="835800"/>
            <a:ext cx="4572000" cy="41787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sz="1400">
                <a:solidFill>
                  <a:srgbClr val="000000"/>
                </a:solidFill>
                <a:latin typeface="Times New Roman"/>
                <a:ea typeface="Times New Roman"/>
                <a:cs typeface="Times New Roman"/>
                <a:sym typeface="Times New Roman"/>
              </a:rPr>
              <a:t>Johnson &amp; Johnson is an American multinational corporation founded in 1886 by James Wood Johnson, Robert Wood Johnson I, and Edward Mead Johnson. Johnson &amp; Johnson first started as a company that created </a:t>
            </a:r>
            <a:r>
              <a:rPr lang="en" sz="1400">
                <a:solidFill>
                  <a:srgbClr val="000000"/>
                </a:solidFill>
                <a:latin typeface="Times New Roman"/>
                <a:ea typeface="Times New Roman"/>
                <a:cs typeface="Times New Roman"/>
                <a:sym typeface="Times New Roman"/>
              </a:rPr>
              <a:t>surgical</a:t>
            </a:r>
            <a:r>
              <a:rPr lang="en" sz="1400">
                <a:solidFill>
                  <a:srgbClr val="000000"/>
                </a:solidFill>
                <a:latin typeface="Times New Roman"/>
                <a:ea typeface="Times New Roman"/>
                <a:cs typeface="Times New Roman"/>
                <a:sym typeface="Times New Roman"/>
              </a:rPr>
              <a:t> dressing. Two years later, they founded innovative first aid kits to treat wounds and injuries. This is the first commercial first aid kit being pioneered. J&amp;J continues to achieve milestones by developing new products and services.</a:t>
            </a:r>
            <a:endParaRPr b="1" sz="1500">
              <a:solidFill>
                <a:srgbClr val="E06666"/>
              </a:solidFill>
              <a:latin typeface="Times New Roman"/>
              <a:ea typeface="Times New Roman"/>
              <a:cs typeface="Times New Roman"/>
              <a:sym typeface="Times New Roman"/>
            </a:endParaRPr>
          </a:p>
          <a:p>
            <a:pPr indent="0" lvl="0" marL="0" rtl="0" algn="l">
              <a:spcBef>
                <a:spcPts val="1200"/>
              </a:spcBef>
              <a:spcAft>
                <a:spcPts val="0"/>
              </a:spcAft>
              <a:buNone/>
            </a:pPr>
            <a:r>
              <a:rPr b="1" lang="en" sz="1500">
                <a:solidFill>
                  <a:srgbClr val="E06666"/>
                </a:solidFill>
                <a:latin typeface="Times New Roman"/>
                <a:ea typeface="Times New Roman"/>
                <a:cs typeface="Times New Roman"/>
                <a:sym typeface="Times New Roman"/>
              </a:rPr>
              <a:t>Johnson &amp; Johnson Successful Products:</a:t>
            </a:r>
            <a:endParaRPr b="1" sz="1500">
              <a:solidFill>
                <a:srgbClr val="E06666"/>
              </a:solidFill>
              <a:latin typeface="Times New Roman"/>
              <a:ea typeface="Times New Roman"/>
              <a:cs typeface="Times New Roman"/>
              <a:sym typeface="Times New Roman"/>
            </a:endParaRPr>
          </a:p>
          <a:p>
            <a:pPr indent="0" lvl="0" marL="0" rtl="0" algn="l">
              <a:spcBef>
                <a:spcPts val="1200"/>
              </a:spcBef>
              <a:spcAft>
                <a:spcPts val="0"/>
              </a:spcAft>
              <a:buNone/>
            </a:pPr>
            <a:r>
              <a:t/>
            </a:r>
            <a:endParaRPr b="1" sz="1500">
              <a:solidFill>
                <a:srgbClr val="E06666"/>
              </a:solidFill>
              <a:latin typeface="Times New Roman"/>
              <a:ea typeface="Times New Roman"/>
              <a:cs typeface="Times New Roman"/>
              <a:sym typeface="Times New Roman"/>
            </a:endParaRPr>
          </a:p>
          <a:p>
            <a:pPr indent="0" lvl="0" marL="0" rtl="0" algn="l">
              <a:spcBef>
                <a:spcPts val="1200"/>
              </a:spcBef>
              <a:spcAft>
                <a:spcPts val="0"/>
              </a:spcAft>
              <a:buNone/>
            </a:pPr>
            <a:r>
              <a:t/>
            </a:r>
            <a:endParaRPr b="1" sz="1500">
              <a:solidFill>
                <a:srgbClr val="E06666"/>
              </a:solidFill>
              <a:latin typeface="Times New Roman"/>
              <a:ea typeface="Times New Roman"/>
              <a:cs typeface="Times New Roman"/>
              <a:sym typeface="Times New Roman"/>
            </a:endParaRPr>
          </a:p>
          <a:p>
            <a:pPr indent="0" lvl="0" marL="0" rtl="0" algn="l">
              <a:spcBef>
                <a:spcPts val="120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2400">
              <a:solidFill>
                <a:srgbClr val="000000"/>
              </a:solidFill>
              <a:latin typeface="Times New Roman"/>
              <a:ea typeface="Times New Roman"/>
              <a:cs typeface="Times New Roman"/>
              <a:sym typeface="Times New Roman"/>
            </a:endParaRPr>
          </a:p>
        </p:txBody>
      </p:sp>
      <p:pic>
        <p:nvPicPr>
          <p:cNvPr id="69" name="Google Shape;69;p14"/>
          <p:cNvPicPr preferRelativeResize="0"/>
          <p:nvPr/>
        </p:nvPicPr>
        <p:blipFill>
          <a:blip r:embed="rId3">
            <a:alphaModFix/>
          </a:blip>
          <a:stretch>
            <a:fillRect/>
          </a:stretch>
        </p:blipFill>
        <p:spPr>
          <a:xfrm>
            <a:off x="4572000" y="2927650"/>
            <a:ext cx="4572001" cy="2086850"/>
          </a:xfrm>
          <a:prstGeom prst="rect">
            <a:avLst/>
          </a:prstGeom>
          <a:noFill/>
          <a:ln>
            <a:noFill/>
          </a:ln>
        </p:spPr>
      </p:pic>
      <p:pic>
        <p:nvPicPr>
          <p:cNvPr id="70" name="Google Shape;70;p14"/>
          <p:cNvPicPr preferRelativeResize="0"/>
          <p:nvPr/>
        </p:nvPicPr>
        <p:blipFill>
          <a:blip r:embed="rId4">
            <a:alphaModFix/>
          </a:blip>
          <a:stretch>
            <a:fillRect/>
          </a:stretch>
        </p:blipFill>
        <p:spPr>
          <a:xfrm>
            <a:off x="4572000" y="835800"/>
            <a:ext cx="4572000" cy="2091850"/>
          </a:xfrm>
          <a:prstGeom prst="rect">
            <a:avLst/>
          </a:prstGeom>
          <a:noFill/>
          <a:ln>
            <a:noFill/>
          </a:ln>
        </p:spPr>
      </p:pic>
      <p:graphicFrame>
        <p:nvGraphicFramePr>
          <p:cNvPr id="71" name="Google Shape;71;p14"/>
          <p:cNvGraphicFramePr/>
          <p:nvPr/>
        </p:nvGraphicFramePr>
        <p:xfrm>
          <a:off x="0" y="2768650"/>
          <a:ext cx="3000000" cy="3000000"/>
        </p:xfrm>
        <a:graphic>
          <a:graphicData uri="http://schemas.openxmlformats.org/drawingml/2006/table">
            <a:tbl>
              <a:tblPr>
                <a:noFill/>
                <a:tableStyleId>{9D16D260-B89A-4FD5-91D7-8810B478352D}</a:tableStyleId>
              </a:tblPr>
              <a:tblGrid>
                <a:gridCol w="2286000"/>
                <a:gridCol w="2286000"/>
              </a:tblGrid>
              <a:tr h="736350">
                <a:tc rowSpan="3">
                  <a:txBody>
                    <a:bodyPr/>
                    <a:lstStyle/>
                    <a:p>
                      <a:pPr indent="-317500" lvl="0" marL="457200" rtl="0" algn="l">
                        <a:spcBef>
                          <a:spcPts val="0"/>
                        </a:spcBef>
                        <a:spcAft>
                          <a:spcPts val="0"/>
                        </a:spcAft>
                        <a:buSzPts val="1400"/>
                        <a:buAutoNum type="arabicPeriod"/>
                      </a:pPr>
                      <a:r>
                        <a:rPr lang="en"/>
                        <a:t>Band-Aids</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Tylenol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Baby Powder</a:t>
                      </a:r>
                      <a:endParaRPr/>
                    </a:p>
                  </a:txBody>
                  <a:tcPr marT="91425" marB="91425" marR="91425" marL="91425"/>
                </a:tc>
                <a:tc rowSpan="3">
                  <a:txBody>
                    <a:bodyPr/>
                    <a:lstStyle/>
                    <a:p>
                      <a:pPr indent="0" lvl="0" marL="0" rtl="0" algn="l">
                        <a:spcBef>
                          <a:spcPts val="0"/>
                        </a:spcBef>
                        <a:spcAft>
                          <a:spcPts val="0"/>
                        </a:spcAft>
                        <a:buNone/>
                      </a:pPr>
                      <a:r>
                        <a:rPr lang="en"/>
                        <a:t>Used to cover wounds and injuries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Used for pain and relieves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a:t>
                      </a:r>
                      <a:r>
                        <a:rPr lang="en"/>
                        <a:t>sed to prevent or treat diaper rash </a:t>
                      </a:r>
                      <a:endParaRPr/>
                    </a:p>
                  </a:txBody>
                  <a:tcPr marT="91425" marB="91425" marR="91425" marL="91425"/>
                </a:tc>
              </a:tr>
              <a:tr h="736350">
                <a:tc vMerge="1"/>
                <a:tc vMerge="1"/>
              </a:tr>
              <a:tr h="736350">
                <a:tc vMerge="1"/>
                <a:tc vMerge="1"/>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5" name="Shape 75"/>
        <p:cNvGrpSpPr/>
        <p:nvPr/>
      </p:nvGrpSpPr>
      <p:grpSpPr>
        <a:xfrm>
          <a:off x="0" y="0"/>
          <a:ext cx="0" cy="0"/>
          <a:chOff x="0" y="0"/>
          <a:chExt cx="0" cy="0"/>
        </a:xfrm>
      </p:grpSpPr>
      <p:sp>
        <p:nvSpPr>
          <p:cNvPr id="76" name="Google Shape;76;p15"/>
          <p:cNvSpPr txBox="1"/>
          <p:nvPr>
            <p:ph type="title"/>
          </p:nvPr>
        </p:nvSpPr>
        <p:spPr>
          <a:xfrm>
            <a:off x="311700" y="0"/>
            <a:ext cx="8520600" cy="835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sz="2500">
                <a:solidFill>
                  <a:srgbClr val="000000"/>
                </a:solidFill>
                <a:latin typeface="Times New Roman"/>
                <a:ea typeface="Times New Roman"/>
                <a:cs typeface="Times New Roman"/>
                <a:sym typeface="Times New Roman"/>
              </a:rPr>
              <a:t>J&amp;J Faced Challenges From their Products as it’s Quality and Value Depreciates</a:t>
            </a:r>
            <a:endParaRPr b="1" sz="2500">
              <a:solidFill>
                <a:srgbClr val="000000"/>
              </a:solidFill>
              <a:latin typeface="Times New Roman"/>
              <a:ea typeface="Times New Roman"/>
              <a:cs typeface="Times New Roman"/>
              <a:sym typeface="Times New Roman"/>
            </a:endParaRPr>
          </a:p>
        </p:txBody>
      </p:sp>
      <p:sp>
        <p:nvSpPr>
          <p:cNvPr id="77" name="Google Shape;77;p15"/>
          <p:cNvSpPr txBox="1"/>
          <p:nvPr>
            <p:ph idx="1" type="body"/>
          </p:nvPr>
        </p:nvSpPr>
        <p:spPr>
          <a:xfrm>
            <a:off x="0" y="835800"/>
            <a:ext cx="4572000" cy="4178700"/>
          </a:xfrm>
          <a:prstGeom prst="rect">
            <a:avLst/>
          </a:prstGeom>
        </p:spPr>
        <p:txBody>
          <a:bodyPr anchorCtr="0" anchor="t" bIns="91425" lIns="91425" spcFirstLastPara="1" rIns="91425" wrap="square" tIns="91425">
            <a:normAutofit/>
          </a:bodyPr>
          <a:lstStyle/>
          <a:p>
            <a:pPr indent="457200" lvl="0" marL="2286000" rtl="0" algn="l">
              <a:spcBef>
                <a:spcPts val="0"/>
              </a:spcBef>
              <a:spcAft>
                <a:spcPts val="0"/>
              </a:spcAft>
              <a:buNone/>
            </a:pPr>
            <a:r>
              <a:rPr b="1" lang="en" sz="1150">
                <a:solidFill>
                  <a:srgbClr val="000000"/>
                </a:solidFill>
                <a:latin typeface="Times New Roman"/>
                <a:ea typeface="Times New Roman"/>
                <a:cs typeface="Times New Roman"/>
                <a:sym typeface="Times New Roman"/>
              </a:rPr>
              <a:t>Talcum Products</a:t>
            </a:r>
            <a:endParaRPr b="1" sz="1150">
              <a:solidFill>
                <a:srgbClr val="000000"/>
              </a:solidFill>
              <a:latin typeface="Times New Roman"/>
              <a:ea typeface="Times New Roman"/>
              <a:cs typeface="Times New Roman"/>
              <a:sym typeface="Times New Roman"/>
            </a:endParaRPr>
          </a:p>
          <a:p>
            <a:pPr indent="457200" lvl="0" marL="2286000" rtl="0" algn="l">
              <a:spcBef>
                <a:spcPts val="1200"/>
              </a:spcBef>
              <a:spcAft>
                <a:spcPts val="0"/>
              </a:spcAft>
              <a:buNone/>
            </a:pPr>
            <a:r>
              <a:rPr lang="en" sz="1150">
                <a:solidFill>
                  <a:srgbClr val="000000"/>
                </a:solidFill>
                <a:latin typeface="Times New Roman"/>
                <a:ea typeface="Times New Roman"/>
                <a:cs typeface="Times New Roman"/>
                <a:sym typeface="Times New Roman"/>
              </a:rPr>
              <a:t>→ Baby Powder</a:t>
            </a:r>
            <a:endParaRPr sz="1150">
              <a:solidFill>
                <a:srgbClr val="000000"/>
              </a:solidFill>
              <a:latin typeface="Times New Roman"/>
              <a:ea typeface="Times New Roman"/>
              <a:cs typeface="Times New Roman"/>
              <a:sym typeface="Times New Roman"/>
            </a:endParaRPr>
          </a:p>
          <a:p>
            <a:pPr indent="457200" lvl="0" marL="2286000" rtl="0" algn="l">
              <a:spcBef>
                <a:spcPts val="1200"/>
              </a:spcBef>
              <a:spcAft>
                <a:spcPts val="0"/>
              </a:spcAft>
              <a:buNone/>
            </a:pPr>
            <a:r>
              <a:rPr lang="en" sz="1150">
                <a:solidFill>
                  <a:srgbClr val="000000"/>
                </a:solidFill>
                <a:latin typeface="Times New Roman"/>
                <a:ea typeface="Times New Roman"/>
                <a:cs typeface="Times New Roman"/>
                <a:sym typeface="Times New Roman"/>
              </a:rPr>
              <a:t>→ Shower to Shower</a:t>
            </a:r>
            <a:endParaRPr sz="1150">
              <a:solidFill>
                <a:srgbClr val="000000"/>
              </a:solidFill>
              <a:latin typeface="Times New Roman"/>
              <a:ea typeface="Times New Roman"/>
              <a:cs typeface="Times New Roman"/>
              <a:sym typeface="Times New Roman"/>
            </a:endParaRPr>
          </a:p>
          <a:p>
            <a:pPr indent="457200" lvl="0" marL="2286000" rtl="0" algn="l">
              <a:spcBef>
                <a:spcPts val="1200"/>
              </a:spcBef>
              <a:spcAft>
                <a:spcPts val="0"/>
              </a:spcAft>
              <a:buNone/>
            </a:pPr>
            <a:r>
              <a:rPr lang="en" sz="1150">
                <a:solidFill>
                  <a:srgbClr val="000000"/>
                </a:solidFill>
                <a:latin typeface="Times New Roman"/>
                <a:ea typeface="Times New Roman"/>
                <a:cs typeface="Times New Roman"/>
                <a:sym typeface="Times New Roman"/>
              </a:rPr>
              <a:t>→ Gold Bond</a:t>
            </a:r>
            <a:endParaRPr sz="1150">
              <a:solidFill>
                <a:srgbClr val="000000"/>
              </a:solidFill>
              <a:latin typeface="Times New Roman"/>
              <a:ea typeface="Times New Roman"/>
              <a:cs typeface="Times New Roman"/>
              <a:sym typeface="Times New Roman"/>
            </a:endParaRPr>
          </a:p>
          <a:p>
            <a:pPr indent="457200" lvl="0" marL="2286000" rtl="0" algn="l">
              <a:spcBef>
                <a:spcPts val="1200"/>
              </a:spcBef>
              <a:spcAft>
                <a:spcPts val="0"/>
              </a:spcAft>
              <a:buNone/>
            </a:pPr>
            <a:r>
              <a:t/>
            </a:r>
            <a:endParaRPr sz="1150">
              <a:solidFill>
                <a:srgbClr val="000000"/>
              </a:solidFill>
              <a:latin typeface="Times New Roman"/>
              <a:ea typeface="Times New Roman"/>
              <a:cs typeface="Times New Roman"/>
              <a:sym typeface="Times New Roman"/>
            </a:endParaRPr>
          </a:p>
          <a:p>
            <a:pPr indent="-301625" lvl="0" marL="457200" rtl="0" algn="l">
              <a:spcBef>
                <a:spcPts val="1200"/>
              </a:spcBef>
              <a:spcAft>
                <a:spcPts val="0"/>
              </a:spcAft>
              <a:buClr>
                <a:srgbClr val="000000"/>
              </a:buClr>
              <a:buSzPts val="1150"/>
              <a:buFont typeface="Times New Roman"/>
              <a:buChar char="●"/>
            </a:pPr>
            <a:r>
              <a:rPr lang="en" sz="1150">
                <a:solidFill>
                  <a:srgbClr val="E06666"/>
                </a:solidFill>
                <a:latin typeface="Times New Roman"/>
                <a:ea typeface="Times New Roman"/>
                <a:cs typeface="Times New Roman"/>
                <a:sym typeface="Times New Roman"/>
              </a:rPr>
              <a:t>Asbestos are presented in Talc contained products.</a:t>
            </a:r>
            <a:r>
              <a:rPr lang="en" sz="1150">
                <a:solidFill>
                  <a:srgbClr val="000000"/>
                </a:solidFill>
                <a:latin typeface="Times New Roman"/>
                <a:ea typeface="Times New Roman"/>
                <a:cs typeface="Times New Roman"/>
                <a:sym typeface="Times New Roman"/>
              </a:rPr>
              <a:t> Talc is used in cosmetic products like baby powder. Asbestos which is an included mineral and contains carcinogen which can cause serious health issues. </a:t>
            </a:r>
            <a:endParaRPr sz="1150">
              <a:solidFill>
                <a:srgbClr val="000000"/>
              </a:solidFill>
              <a:latin typeface="Times New Roman"/>
              <a:ea typeface="Times New Roman"/>
              <a:cs typeface="Times New Roman"/>
              <a:sym typeface="Times New Roman"/>
            </a:endParaRPr>
          </a:p>
          <a:p>
            <a:pPr indent="-301625" lvl="0" marL="457200" rtl="0" algn="l">
              <a:spcBef>
                <a:spcPts val="0"/>
              </a:spcBef>
              <a:spcAft>
                <a:spcPts val="0"/>
              </a:spcAft>
              <a:buClr>
                <a:srgbClr val="000000"/>
              </a:buClr>
              <a:buSzPts val="1150"/>
              <a:buFont typeface="Times New Roman"/>
              <a:buChar char="●"/>
            </a:pPr>
            <a:r>
              <a:rPr lang="en" sz="1150">
                <a:solidFill>
                  <a:srgbClr val="E06666"/>
                </a:solidFill>
                <a:latin typeface="Times New Roman"/>
                <a:ea typeface="Times New Roman"/>
                <a:cs typeface="Times New Roman"/>
                <a:sym typeface="Times New Roman"/>
              </a:rPr>
              <a:t>Manufacturers, distributors, brands and retailers of talcum powder have faced numerous of lawsuits over their talc products.</a:t>
            </a:r>
            <a:r>
              <a:rPr lang="en" sz="1150">
                <a:solidFill>
                  <a:srgbClr val="000000"/>
                </a:solidFill>
                <a:latin typeface="Times New Roman"/>
                <a:ea typeface="Times New Roman"/>
                <a:cs typeface="Times New Roman"/>
                <a:sym typeface="Times New Roman"/>
              </a:rPr>
              <a:t> Litigation is still ongoing.</a:t>
            </a:r>
            <a:endParaRPr sz="1150">
              <a:solidFill>
                <a:srgbClr val="000000"/>
              </a:solidFill>
              <a:latin typeface="Times New Roman"/>
              <a:ea typeface="Times New Roman"/>
              <a:cs typeface="Times New Roman"/>
              <a:sym typeface="Times New Roman"/>
            </a:endParaRPr>
          </a:p>
          <a:p>
            <a:pPr indent="-301625" lvl="0" marL="457200" rtl="0" algn="l">
              <a:spcBef>
                <a:spcPts val="0"/>
              </a:spcBef>
              <a:spcAft>
                <a:spcPts val="0"/>
              </a:spcAft>
              <a:buClr>
                <a:srgbClr val="000000"/>
              </a:buClr>
              <a:buSzPts val="1150"/>
              <a:buFont typeface="Times New Roman"/>
              <a:buChar char="●"/>
            </a:pPr>
            <a:r>
              <a:rPr lang="en" sz="1150">
                <a:solidFill>
                  <a:srgbClr val="E06666"/>
                </a:solidFill>
                <a:latin typeface="Times New Roman"/>
                <a:ea typeface="Times New Roman"/>
                <a:cs typeface="Times New Roman"/>
                <a:sym typeface="Times New Roman"/>
              </a:rPr>
              <a:t>Talc Products such as the baby powder develop ovarian cancer due to asbestos contamination.</a:t>
            </a:r>
            <a:r>
              <a:rPr lang="en" sz="1150">
                <a:solidFill>
                  <a:srgbClr val="000000"/>
                </a:solidFill>
                <a:latin typeface="Times New Roman"/>
                <a:ea typeface="Times New Roman"/>
                <a:cs typeface="Times New Roman"/>
                <a:sym typeface="Times New Roman"/>
              </a:rPr>
              <a:t> Litigation also includes lawsuits claiming talc-cancer links to fallopian tube cancer and peritoneal cancer. </a:t>
            </a:r>
            <a:endParaRPr sz="1150">
              <a:solidFill>
                <a:srgbClr val="000000"/>
              </a:solidFill>
              <a:latin typeface="Times New Roman"/>
              <a:ea typeface="Times New Roman"/>
              <a:cs typeface="Times New Roman"/>
              <a:sym typeface="Times New Roman"/>
            </a:endParaRPr>
          </a:p>
        </p:txBody>
      </p:sp>
      <p:sp>
        <p:nvSpPr>
          <p:cNvPr id="78" name="Google Shape;78;p15"/>
          <p:cNvSpPr txBox="1"/>
          <p:nvPr>
            <p:ph idx="1" type="body"/>
          </p:nvPr>
        </p:nvSpPr>
        <p:spPr>
          <a:xfrm>
            <a:off x="4572000" y="835800"/>
            <a:ext cx="4572000" cy="4178700"/>
          </a:xfrm>
          <a:prstGeom prst="rect">
            <a:avLst/>
          </a:prstGeom>
        </p:spPr>
        <p:txBody>
          <a:bodyPr anchorCtr="0" anchor="t" bIns="91425" lIns="91425" spcFirstLastPara="1" rIns="91425" wrap="square" tIns="91425">
            <a:normAutofit fontScale="25000" lnSpcReduction="20000"/>
          </a:bodyPr>
          <a:lstStyle/>
          <a:p>
            <a:pPr indent="457200" lvl="0" marL="2286000" rtl="0" algn="l">
              <a:spcBef>
                <a:spcPts val="0"/>
              </a:spcBef>
              <a:spcAft>
                <a:spcPts val="0"/>
              </a:spcAft>
              <a:buNone/>
            </a:pPr>
            <a:r>
              <a:rPr b="1" lang="en" sz="4615">
                <a:solidFill>
                  <a:srgbClr val="000000"/>
                </a:solidFill>
                <a:latin typeface="Times New Roman"/>
                <a:ea typeface="Times New Roman"/>
                <a:cs typeface="Times New Roman"/>
                <a:sym typeface="Times New Roman"/>
              </a:rPr>
              <a:t>Tylenol</a:t>
            </a:r>
            <a:endParaRPr b="1" sz="4615">
              <a:solidFill>
                <a:srgbClr val="000000"/>
              </a:solidFill>
              <a:latin typeface="Times New Roman"/>
              <a:ea typeface="Times New Roman"/>
              <a:cs typeface="Times New Roman"/>
              <a:sym typeface="Times New Roman"/>
            </a:endParaRPr>
          </a:p>
          <a:p>
            <a:pPr indent="457200" lvl="0" marL="2286000" rtl="0" algn="l">
              <a:spcBef>
                <a:spcPts val="1200"/>
              </a:spcBef>
              <a:spcAft>
                <a:spcPts val="0"/>
              </a:spcAft>
              <a:buNone/>
            </a:pPr>
            <a:r>
              <a:rPr lang="en" sz="4615">
                <a:solidFill>
                  <a:srgbClr val="000000"/>
                </a:solidFill>
                <a:latin typeface="Times New Roman"/>
                <a:ea typeface="Times New Roman"/>
                <a:cs typeface="Times New Roman"/>
                <a:sym typeface="Times New Roman"/>
              </a:rPr>
              <a:t>→ Vanquish</a:t>
            </a:r>
            <a:endParaRPr sz="4615">
              <a:solidFill>
                <a:srgbClr val="000000"/>
              </a:solidFill>
              <a:latin typeface="Times New Roman"/>
              <a:ea typeface="Times New Roman"/>
              <a:cs typeface="Times New Roman"/>
              <a:sym typeface="Times New Roman"/>
            </a:endParaRPr>
          </a:p>
          <a:p>
            <a:pPr indent="457200" lvl="0" marL="2286000" rtl="0" algn="l">
              <a:spcBef>
                <a:spcPts val="1200"/>
              </a:spcBef>
              <a:spcAft>
                <a:spcPts val="0"/>
              </a:spcAft>
              <a:buNone/>
            </a:pPr>
            <a:r>
              <a:rPr lang="en" sz="4615">
                <a:solidFill>
                  <a:srgbClr val="000000"/>
                </a:solidFill>
                <a:latin typeface="Times New Roman"/>
                <a:ea typeface="Times New Roman"/>
                <a:cs typeface="Times New Roman"/>
                <a:sym typeface="Times New Roman"/>
              </a:rPr>
              <a:t>→ Vicks</a:t>
            </a:r>
            <a:endParaRPr sz="4615">
              <a:solidFill>
                <a:srgbClr val="000000"/>
              </a:solidFill>
              <a:latin typeface="Times New Roman"/>
              <a:ea typeface="Times New Roman"/>
              <a:cs typeface="Times New Roman"/>
              <a:sym typeface="Times New Roman"/>
            </a:endParaRPr>
          </a:p>
          <a:p>
            <a:pPr indent="457200" lvl="0" marL="2286000" rtl="0" algn="l">
              <a:spcBef>
                <a:spcPts val="1200"/>
              </a:spcBef>
              <a:spcAft>
                <a:spcPts val="0"/>
              </a:spcAft>
              <a:buNone/>
            </a:pPr>
            <a:r>
              <a:rPr lang="en" sz="4615">
                <a:solidFill>
                  <a:srgbClr val="000000"/>
                </a:solidFill>
                <a:latin typeface="Times New Roman"/>
                <a:ea typeface="Times New Roman"/>
                <a:cs typeface="Times New Roman"/>
                <a:sym typeface="Times New Roman"/>
              </a:rPr>
              <a:t>→ Zicam</a:t>
            </a:r>
            <a:endParaRPr sz="4615">
              <a:solidFill>
                <a:srgbClr val="000000"/>
              </a:solidFill>
              <a:latin typeface="Times New Roman"/>
              <a:ea typeface="Times New Roman"/>
              <a:cs typeface="Times New Roman"/>
              <a:sym typeface="Times New Roman"/>
            </a:endParaRPr>
          </a:p>
          <a:p>
            <a:pPr indent="457200" lvl="0" marL="2286000" rtl="0" algn="l">
              <a:spcBef>
                <a:spcPts val="1200"/>
              </a:spcBef>
              <a:spcAft>
                <a:spcPts val="0"/>
              </a:spcAft>
              <a:buNone/>
            </a:pPr>
            <a:r>
              <a:t/>
            </a:r>
            <a:endParaRPr sz="4615">
              <a:solidFill>
                <a:srgbClr val="000000"/>
              </a:solidFill>
              <a:latin typeface="Times New Roman"/>
              <a:ea typeface="Times New Roman"/>
              <a:cs typeface="Times New Roman"/>
              <a:sym typeface="Times New Roman"/>
            </a:endParaRPr>
          </a:p>
          <a:p>
            <a:pPr indent="-301869" lvl="0" marL="457200" rtl="0" algn="l">
              <a:spcBef>
                <a:spcPts val="1200"/>
              </a:spcBef>
              <a:spcAft>
                <a:spcPts val="0"/>
              </a:spcAft>
              <a:buClr>
                <a:srgbClr val="000000"/>
              </a:buClr>
              <a:buSzPct val="100000"/>
              <a:buFont typeface="Times New Roman"/>
              <a:buChar char="●"/>
            </a:pPr>
            <a:r>
              <a:rPr lang="en" sz="4615">
                <a:solidFill>
                  <a:srgbClr val="E06666"/>
                </a:solidFill>
                <a:latin typeface="Times New Roman"/>
                <a:ea typeface="Times New Roman"/>
                <a:cs typeface="Times New Roman"/>
                <a:sym typeface="Times New Roman"/>
              </a:rPr>
              <a:t>There is evidence that a women who took tylenol that contains acetaminophen during pregnancy with giving birth to a child with autism. </a:t>
            </a:r>
            <a:r>
              <a:rPr lang="en" sz="4615">
                <a:solidFill>
                  <a:srgbClr val="000000"/>
                </a:solidFill>
                <a:latin typeface="Times New Roman"/>
                <a:ea typeface="Times New Roman"/>
                <a:cs typeface="Times New Roman"/>
                <a:sym typeface="Times New Roman"/>
              </a:rPr>
              <a:t>It was alleged that J&amp;J did not warn of potential dangers when selling products that contain acetaminophen.</a:t>
            </a:r>
            <a:endParaRPr sz="4615">
              <a:solidFill>
                <a:srgbClr val="000000"/>
              </a:solidFill>
              <a:latin typeface="Times New Roman"/>
              <a:ea typeface="Times New Roman"/>
              <a:cs typeface="Times New Roman"/>
              <a:sym typeface="Times New Roman"/>
            </a:endParaRPr>
          </a:p>
          <a:p>
            <a:pPr indent="-301869" lvl="0" marL="457200" rtl="0" algn="l">
              <a:spcBef>
                <a:spcPts val="0"/>
              </a:spcBef>
              <a:spcAft>
                <a:spcPts val="0"/>
              </a:spcAft>
              <a:buClr>
                <a:srgbClr val="000000"/>
              </a:buClr>
              <a:buSzPct val="100000"/>
              <a:buFont typeface="Times New Roman"/>
              <a:buChar char="●"/>
            </a:pPr>
            <a:r>
              <a:rPr lang="en" sz="4615">
                <a:solidFill>
                  <a:srgbClr val="E06666"/>
                </a:solidFill>
                <a:latin typeface="Times New Roman"/>
                <a:ea typeface="Times New Roman"/>
                <a:cs typeface="Times New Roman"/>
                <a:sym typeface="Times New Roman"/>
              </a:rPr>
              <a:t>Although the products are sourced from different suppliers, the active ingredient at issue is the same.</a:t>
            </a:r>
            <a:r>
              <a:rPr lang="en" sz="4615">
                <a:solidFill>
                  <a:srgbClr val="000000"/>
                </a:solidFill>
                <a:latin typeface="Times New Roman"/>
                <a:ea typeface="Times New Roman"/>
                <a:cs typeface="Times New Roman"/>
                <a:sym typeface="Times New Roman"/>
              </a:rPr>
              <a:t> Litigation is still ongoing and there will likely be several files against </a:t>
            </a:r>
            <a:r>
              <a:rPr lang="en" sz="4615">
                <a:solidFill>
                  <a:srgbClr val="000000"/>
                </a:solidFill>
                <a:latin typeface="Times New Roman"/>
                <a:ea typeface="Times New Roman"/>
                <a:cs typeface="Times New Roman"/>
                <a:sym typeface="Times New Roman"/>
              </a:rPr>
              <a:t>manufacturers</a:t>
            </a:r>
            <a:r>
              <a:rPr lang="en" sz="4615">
                <a:solidFill>
                  <a:srgbClr val="000000"/>
                </a:solidFill>
                <a:latin typeface="Times New Roman"/>
                <a:ea typeface="Times New Roman"/>
                <a:cs typeface="Times New Roman"/>
                <a:sym typeface="Times New Roman"/>
              </a:rPr>
              <a:t> involved.</a:t>
            </a:r>
            <a:endParaRPr sz="4615">
              <a:solidFill>
                <a:srgbClr val="000000"/>
              </a:solidFill>
              <a:latin typeface="Times New Roman"/>
              <a:ea typeface="Times New Roman"/>
              <a:cs typeface="Times New Roman"/>
              <a:sym typeface="Times New Roman"/>
            </a:endParaRPr>
          </a:p>
          <a:p>
            <a:pPr indent="-301869" lvl="0" marL="457200" rtl="0" algn="l">
              <a:spcBef>
                <a:spcPts val="0"/>
              </a:spcBef>
              <a:spcAft>
                <a:spcPts val="0"/>
              </a:spcAft>
              <a:buClr>
                <a:srgbClr val="000000"/>
              </a:buClr>
              <a:buSzPct val="100000"/>
              <a:buFont typeface="Times New Roman"/>
              <a:buChar char="●"/>
            </a:pPr>
            <a:r>
              <a:rPr lang="en" sz="4615">
                <a:solidFill>
                  <a:srgbClr val="E06666"/>
                </a:solidFill>
                <a:latin typeface="Times New Roman"/>
                <a:ea typeface="Times New Roman"/>
                <a:cs typeface="Times New Roman"/>
                <a:sym typeface="Times New Roman"/>
              </a:rPr>
              <a:t>There are concerns for many pregnant woman to take products that contain acetaminophen. </a:t>
            </a:r>
            <a:r>
              <a:rPr lang="en" sz="4615">
                <a:solidFill>
                  <a:srgbClr val="000000"/>
                </a:solidFill>
                <a:latin typeface="Times New Roman"/>
                <a:ea typeface="Times New Roman"/>
                <a:cs typeface="Times New Roman"/>
                <a:sym typeface="Times New Roman"/>
              </a:rPr>
              <a:t>The FDA and other medical groups needs to establish whether a link exists between neurobehavioral conditions and acetaminophen.</a:t>
            </a:r>
            <a:endParaRPr sz="4615">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2400">
              <a:solidFill>
                <a:srgbClr val="000000"/>
              </a:solidFill>
              <a:latin typeface="Times New Roman"/>
              <a:ea typeface="Times New Roman"/>
              <a:cs typeface="Times New Roman"/>
              <a:sym typeface="Times New Roman"/>
            </a:endParaRPr>
          </a:p>
        </p:txBody>
      </p:sp>
      <p:pic>
        <p:nvPicPr>
          <p:cNvPr id="79" name="Google Shape;79;p15"/>
          <p:cNvPicPr preferRelativeResize="0"/>
          <p:nvPr/>
        </p:nvPicPr>
        <p:blipFill>
          <a:blip r:embed="rId3">
            <a:alphaModFix/>
          </a:blip>
          <a:stretch>
            <a:fillRect/>
          </a:stretch>
        </p:blipFill>
        <p:spPr>
          <a:xfrm>
            <a:off x="0" y="835800"/>
            <a:ext cx="2775275" cy="1658250"/>
          </a:xfrm>
          <a:prstGeom prst="rect">
            <a:avLst/>
          </a:prstGeom>
          <a:noFill/>
          <a:ln>
            <a:noFill/>
          </a:ln>
        </p:spPr>
      </p:pic>
      <p:pic>
        <p:nvPicPr>
          <p:cNvPr id="80" name="Google Shape;80;p15"/>
          <p:cNvPicPr preferRelativeResize="0"/>
          <p:nvPr/>
        </p:nvPicPr>
        <p:blipFill>
          <a:blip r:embed="rId4">
            <a:alphaModFix/>
          </a:blip>
          <a:stretch>
            <a:fillRect/>
          </a:stretch>
        </p:blipFill>
        <p:spPr>
          <a:xfrm>
            <a:off x="4572000" y="835800"/>
            <a:ext cx="2775275" cy="16582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4" name="Shape 84"/>
        <p:cNvGrpSpPr/>
        <p:nvPr/>
      </p:nvGrpSpPr>
      <p:grpSpPr>
        <a:xfrm>
          <a:off x="0" y="0"/>
          <a:ext cx="0" cy="0"/>
          <a:chOff x="0" y="0"/>
          <a:chExt cx="0" cy="0"/>
        </a:xfrm>
      </p:grpSpPr>
      <p:sp>
        <p:nvSpPr>
          <p:cNvPr id="85" name="Google Shape;85;p16"/>
          <p:cNvSpPr txBox="1"/>
          <p:nvPr>
            <p:ph type="title"/>
          </p:nvPr>
        </p:nvSpPr>
        <p:spPr>
          <a:xfrm>
            <a:off x="311700" y="0"/>
            <a:ext cx="8520600" cy="835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sz="2500">
                <a:solidFill>
                  <a:srgbClr val="000000"/>
                </a:solidFill>
                <a:latin typeface="Times New Roman"/>
                <a:ea typeface="Times New Roman"/>
                <a:cs typeface="Times New Roman"/>
                <a:sym typeface="Times New Roman"/>
              </a:rPr>
              <a:t>J&amp;J has struggled to find a way to manage its vast portfolio of diversified businesses.</a:t>
            </a:r>
            <a:endParaRPr b="1" sz="2500">
              <a:solidFill>
                <a:srgbClr val="000000"/>
              </a:solidFill>
              <a:latin typeface="Times New Roman"/>
              <a:ea typeface="Times New Roman"/>
              <a:cs typeface="Times New Roman"/>
              <a:sym typeface="Times New Roman"/>
            </a:endParaRPr>
          </a:p>
        </p:txBody>
      </p:sp>
      <p:sp>
        <p:nvSpPr>
          <p:cNvPr id="86" name="Google Shape;86;p16"/>
          <p:cNvSpPr txBox="1"/>
          <p:nvPr>
            <p:ph idx="1" type="body"/>
          </p:nvPr>
        </p:nvSpPr>
        <p:spPr>
          <a:xfrm>
            <a:off x="311700" y="741525"/>
            <a:ext cx="5031600" cy="4272900"/>
          </a:xfrm>
          <a:prstGeom prst="rect">
            <a:avLst/>
          </a:prstGeom>
        </p:spPr>
        <p:txBody>
          <a:bodyPr anchorCtr="0" anchor="t" bIns="91425" lIns="91425" spcFirstLastPara="1" rIns="91425" wrap="square" tIns="91425">
            <a:normAutofit lnSpcReduction="10000"/>
          </a:bodyPr>
          <a:lstStyle/>
          <a:p>
            <a:pPr indent="-323850" lvl="0" marL="457200" rtl="0" algn="l">
              <a:spcBef>
                <a:spcPts val="0"/>
              </a:spcBef>
              <a:spcAft>
                <a:spcPts val="0"/>
              </a:spcAft>
              <a:buClr>
                <a:srgbClr val="000000"/>
              </a:buClr>
              <a:buSzPts val="1500"/>
              <a:buFont typeface="Times New Roman"/>
              <a:buChar char="●"/>
            </a:pPr>
            <a:r>
              <a:rPr lang="en" sz="1500">
                <a:solidFill>
                  <a:srgbClr val="000000"/>
                </a:solidFill>
                <a:latin typeface="Times New Roman"/>
                <a:ea typeface="Times New Roman"/>
                <a:cs typeface="Times New Roman"/>
                <a:sym typeface="Times New Roman"/>
              </a:rPr>
              <a:t>J&amp;J has grown by acquisitions and it has developed a into a more complex </a:t>
            </a:r>
            <a:r>
              <a:rPr lang="en" sz="1500">
                <a:solidFill>
                  <a:srgbClr val="000000"/>
                </a:solidFill>
                <a:latin typeface="Times New Roman"/>
                <a:ea typeface="Times New Roman"/>
                <a:cs typeface="Times New Roman"/>
                <a:sym typeface="Times New Roman"/>
              </a:rPr>
              <a:t>enterprise</a:t>
            </a:r>
            <a:r>
              <a:rPr lang="en" sz="1500">
                <a:solidFill>
                  <a:srgbClr val="000000"/>
                </a:solidFill>
                <a:latin typeface="Times New Roman"/>
                <a:ea typeface="Times New Roman"/>
                <a:cs typeface="Times New Roman"/>
                <a:sym typeface="Times New Roman"/>
              </a:rPr>
              <a:t>, made up of 250 different s</a:t>
            </a:r>
            <a:r>
              <a:rPr lang="en" sz="1500">
                <a:solidFill>
                  <a:srgbClr val="000000"/>
                </a:solidFill>
                <a:latin typeface="Times New Roman"/>
                <a:ea typeface="Times New Roman"/>
                <a:cs typeface="Times New Roman"/>
                <a:sym typeface="Times New Roman"/>
              </a:rPr>
              <a:t>ubsidiaries</a:t>
            </a:r>
            <a:r>
              <a:rPr lang="en" sz="1500">
                <a:solidFill>
                  <a:srgbClr val="000000"/>
                </a:solidFill>
                <a:latin typeface="Times New Roman"/>
                <a:ea typeface="Times New Roman"/>
                <a:cs typeface="Times New Roman"/>
                <a:sym typeface="Times New Roman"/>
              </a:rPr>
              <a:t>.</a:t>
            </a:r>
            <a:endParaRPr sz="1500">
              <a:solidFill>
                <a:srgbClr val="000000"/>
              </a:solidFill>
              <a:latin typeface="Times New Roman"/>
              <a:ea typeface="Times New Roman"/>
              <a:cs typeface="Times New Roman"/>
              <a:sym typeface="Times New Roman"/>
            </a:endParaRPr>
          </a:p>
          <a:p>
            <a:pPr indent="-323850" lvl="0" marL="457200" rtl="0" algn="l">
              <a:spcBef>
                <a:spcPts val="0"/>
              </a:spcBef>
              <a:spcAft>
                <a:spcPts val="0"/>
              </a:spcAft>
              <a:buClr>
                <a:srgbClr val="000000"/>
              </a:buClr>
              <a:buSzPts val="1500"/>
              <a:buFont typeface="Times New Roman"/>
              <a:buChar char="●"/>
            </a:pPr>
            <a:r>
              <a:rPr lang="en" sz="1500">
                <a:solidFill>
                  <a:srgbClr val="000000"/>
                </a:solidFill>
                <a:latin typeface="Times New Roman"/>
                <a:ea typeface="Times New Roman"/>
                <a:cs typeface="Times New Roman"/>
                <a:sym typeface="Times New Roman"/>
              </a:rPr>
              <a:t>J&amp;J granted self-governance to each of the firms.</a:t>
            </a:r>
            <a:endParaRPr sz="1500">
              <a:solidFill>
                <a:srgbClr val="000000"/>
              </a:solidFill>
              <a:latin typeface="Times New Roman"/>
              <a:ea typeface="Times New Roman"/>
              <a:cs typeface="Times New Roman"/>
              <a:sym typeface="Times New Roman"/>
            </a:endParaRPr>
          </a:p>
          <a:p>
            <a:pPr indent="-323850" lvl="0" marL="457200" rtl="0" algn="l">
              <a:spcBef>
                <a:spcPts val="0"/>
              </a:spcBef>
              <a:spcAft>
                <a:spcPts val="0"/>
              </a:spcAft>
              <a:buClr>
                <a:srgbClr val="000000"/>
              </a:buClr>
              <a:buSzPts val="1500"/>
              <a:buFont typeface="Times New Roman"/>
              <a:buChar char="●"/>
            </a:pPr>
            <a:r>
              <a:rPr lang="en" sz="1500">
                <a:solidFill>
                  <a:srgbClr val="000000"/>
                </a:solidFill>
                <a:latin typeface="Times New Roman"/>
                <a:ea typeface="Times New Roman"/>
                <a:cs typeface="Times New Roman"/>
                <a:sym typeface="Times New Roman"/>
              </a:rPr>
              <a:t>Autonomy has prevented J&amp;J from administering a strong set of controls, such as for quality standards.</a:t>
            </a:r>
            <a:endParaRPr sz="1500">
              <a:solidFill>
                <a:srgbClr val="000000"/>
              </a:solidFill>
              <a:latin typeface="Times New Roman"/>
              <a:ea typeface="Times New Roman"/>
              <a:cs typeface="Times New Roman"/>
              <a:sym typeface="Times New Roman"/>
            </a:endParaRPr>
          </a:p>
          <a:p>
            <a:pPr indent="-323850" lvl="0" marL="457200" rtl="0" algn="l">
              <a:spcBef>
                <a:spcPts val="0"/>
              </a:spcBef>
              <a:spcAft>
                <a:spcPts val="0"/>
              </a:spcAft>
              <a:buClr>
                <a:srgbClr val="000000"/>
              </a:buClr>
              <a:buSzPts val="1500"/>
              <a:buFont typeface="Times New Roman"/>
              <a:buChar char="●"/>
            </a:pPr>
            <a:r>
              <a:rPr lang="en" sz="1500">
                <a:solidFill>
                  <a:srgbClr val="000000"/>
                </a:solidFill>
                <a:latin typeface="Times New Roman"/>
                <a:ea typeface="Times New Roman"/>
                <a:cs typeface="Times New Roman"/>
                <a:sym typeface="Times New Roman"/>
              </a:rPr>
              <a:t>It has also prevented the firm from pursuing opportunities on which its various units could combine their different areas of expertise.</a:t>
            </a:r>
            <a:endParaRPr sz="1500">
              <a:solidFill>
                <a:srgbClr val="000000"/>
              </a:solidFill>
              <a:latin typeface="Times New Roman"/>
              <a:ea typeface="Times New Roman"/>
              <a:cs typeface="Times New Roman"/>
              <a:sym typeface="Times New Roman"/>
            </a:endParaRPr>
          </a:p>
          <a:p>
            <a:pPr indent="-323850" lvl="0" marL="457200" rtl="0" algn="l">
              <a:spcBef>
                <a:spcPts val="0"/>
              </a:spcBef>
              <a:spcAft>
                <a:spcPts val="0"/>
              </a:spcAft>
              <a:buClr>
                <a:srgbClr val="000000"/>
              </a:buClr>
              <a:buSzPts val="1500"/>
              <a:buFont typeface="Times New Roman"/>
              <a:buChar char="●"/>
            </a:pPr>
            <a:r>
              <a:rPr lang="en" sz="1500">
                <a:solidFill>
                  <a:srgbClr val="000000"/>
                </a:solidFill>
                <a:latin typeface="Times New Roman"/>
                <a:ea typeface="Times New Roman"/>
                <a:cs typeface="Times New Roman"/>
                <a:sym typeface="Times New Roman"/>
              </a:rPr>
              <a:t>William C. Weldon attempted to direct his efforts on exerting more control of the various businesses.</a:t>
            </a:r>
            <a:endParaRPr sz="1500">
              <a:solidFill>
                <a:srgbClr val="000000"/>
              </a:solidFill>
              <a:latin typeface="Times New Roman"/>
              <a:ea typeface="Times New Roman"/>
              <a:cs typeface="Times New Roman"/>
              <a:sym typeface="Times New Roman"/>
            </a:endParaRPr>
          </a:p>
          <a:p>
            <a:pPr indent="-323850" lvl="0" marL="457200" rtl="0" algn="l">
              <a:spcBef>
                <a:spcPts val="0"/>
              </a:spcBef>
              <a:spcAft>
                <a:spcPts val="0"/>
              </a:spcAft>
              <a:buClr>
                <a:srgbClr val="000000"/>
              </a:buClr>
              <a:buSzPts val="1500"/>
              <a:buFont typeface="Times New Roman"/>
              <a:buChar char="●"/>
            </a:pPr>
            <a:r>
              <a:rPr lang="en" sz="1500">
                <a:solidFill>
                  <a:srgbClr val="000000"/>
                </a:solidFill>
                <a:latin typeface="Times New Roman"/>
                <a:ea typeface="Times New Roman"/>
                <a:cs typeface="Times New Roman"/>
                <a:sym typeface="Times New Roman"/>
              </a:rPr>
              <a:t>Their most well known products of the three different division are J&amp;J baby care products, Band-aid, and Visine eye drops.</a:t>
            </a:r>
            <a:endParaRPr sz="1500">
              <a:solidFill>
                <a:srgbClr val="000000"/>
              </a:solidFill>
              <a:latin typeface="Times New Roman"/>
              <a:ea typeface="Times New Roman"/>
              <a:cs typeface="Times New Roman"/>
              <a:sym typeface="Times New Roman"/>
            </a:endParaRPr>
          </a:p>
          <a:p>
            <a:pPr indent="-323850" lvl="0" marL="457200" rtl="0" algn="l">
              <a:spcBef>
                <a:spcPts val="0"/>
              </a:spcBef>
              <a:spcAft>
                <a:spcPts val="0"/>
              </a:spcAft>
              <a:buClr>
                <a:srgbClr val="000000"/>
              </a:buClr>
              <a:buSzPts val="1500"/>
              <a:buFont typeface="Times New Roman"/>
              <a:buChar char="●"/>
            </a:pPr>
            <a:r>
              <a:rPr lang="en" sz="1500">
                <a:solidFill>
                  <a:srgbClr val="000000"/>
                </a:solidFill>
                <a:latin typeface="Times New Roman"/>
                <a:ea typeface="Times New Roman"/>
                <a:cs typeface="Times New Roman"/>
                <a:sym typeface="Times New Roman"/>
              </a:rPr>
              <a:t>J&amp;J adopted a decentralized approach in managing its different businesses.</a:t>
            </a:r>
            <a:endParaRPr sz="1500">
              <a:solidFill>
                <a:srgbClr val="000000"/>
              </a:solidFill>
              <a:latin typeface="Times New Roman"/>
              <a:ea typeface="Times New Roman"/>
              <a:cs typeface="Times New Roman"/>
              <a:sym typeface="Times New Roman"/>
            </a:endParaRPr>
          </a:p>
        </p:txBody>
      </p:sp>
      <p:pic>
        <p:nvPicPr>
          <p:cNvPr id="87" name="Google Shape;87;p16"/>
          <p:cNvPicPr preferRelativeResize="0"/>
          <p:nvPr/>
        </p:nvPicPr>
        <p:blipFill>
          <a:blip r:embed="rId3">
            <a:alphaModFix/>
          </a:blip>
          <a:stretch>
            <a:fillRect/>
          </a:stretch>
        </p:blipFill>
        <p:spPr>
          <a:xfrm>
            <a:off x="5495700" y="835800"/>
            <a:ext cx="3495901" cy="2095864"/>
          </a:xfrm>
          <a:prstGeom prst="rect">
            <a:avLst/>
          </a:prstGeom>
          <a:noFill/>
          <a:ln>
            <a:noFill/>
          </a:ln>
        </p:spPr>
      </p:pic>
      <p:pic>
        <p:nvPicPr>
          <p:cNvPr id="88" name="Google Shape;88;p16"/>
          <p:cNvPicPr preferRelativeResize="0"/>
          <p:nvPr/>
        </p:nvPicPr>
        <p:blipFill>
          <a:blip r:embed="rId4">
            <a:alphaModFix/>
          </a:blip>
          <a:stretch>
            <a:fillRect/>
          </a:stretch>
        </p:blipFill>
        <p:spPr>
          <a:xfrm>
            <a:off x="5495700" y="2931675"/>
            <a:ext cx="3495901" cy="20958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2" name="Shape 92"/>
        <p:cNvGrpSpPr/>
        <p:nvPr/>
      </p:nvGrpSpPr>
      <p:grpSpPr>
        <a:xfrm>
          <a:off x="0" y="0"/>
          <a:ext cx="0" cy="0"/>
          <a:chOff x="0" y="0"/>
          <a:chExt cx="0" cy="0"/>
        </a:xfrm>
      </p:grpSpPr>
      <p:sp>
        <p:nvSpPr>
          <p:cNvPr id="93" name="Google Shape;93;p17"/>
          <p:cNvSpPr txBox="1"/>
          <p:nvPr>
            <p:ph type="title"/>
          </p:nvPr>
        </p:nvSpPr>
        <p:spPr>
          <a:xfrm>
            <a:off x="311700" y="0"/>
            <a:ext cx="8520600" cy="835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sz="2500">
                <a:solidFill>
                  <a:srgbClr val="000000"/>
                </a:solidFill>
                <a:latin typeface="Times New Roman"/>
                <a:ea typeface="Times New Roman"/>
                <a:cs typeface="Times New Roman"/>
                <a:sym typeface="Times New Roman"/>
              </a:rPr>
              <a:t>J&amp;J Needs to Take Strategic Actions to Address the Challenges and Accomplish Their Goals</a:t>
            </a:r>
            <a:endParaRPr b="1" sz="2500">
              <a:solidFill>
                <a:srgbClr val="000000"/>
              </a:solidFill>
              <a:latin typeface="Times New Roman"/>
              <a:ea typeface="Times New Roman"/>
              <a:cs typeface="Times New Roman"/>
              <a:sym typeface="Times New Roman"/>
            </a:endParaRPr>
          </a:p>
        </p:txBody>
      </p:sp>
      <p:sp>
        <p:nvSpPr>
          <p:cNvPr id="94" name="Google Shape;94;p17"/>
          <p:cNvSpPr txBox="1"/>
          <p:nvPr>
            <p:ph idx="1" type="body"/>
          </p:nvPr>
        </p:nvSpPr>
        <p:spPr>
          <a:xfrm>
            <a:off x="0" y="835800"/>
            <a:ext cx="4610700" cy="4178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500">
                <a:solidFill>
                  <a:srgbClr val="E06666"/>
                </a:solidFill>
                <a:latin typeface="Times New Roman"/>
                <a:ea typeface="Times New Roman"/>
                <a:cs typeface="Times New Roman"/>
                <a:sym typeface="Times New Roman"/>
              </a:rPr>
              <a:t>J&amp;J needs leaders who have qualified skills and experience:</a:t>
            </a:r>
            <a:endParaRPr sz="1500">
              <a:solidFill>
                <a:srgbClr val="000000"/>
              </a:solidFill>
              <a:latin typeface="Times New Roman"/>
              <a:ea typeface="Times New Roman"/>
              <a:cs typeface="Times New Roman"/>
              <a:sym typeface="Times New Roman"/>
            </a:endParaRPr>
          </a:p>
          <a:p>
            <a:pPr indent="-304800" lvl="0" marL="457200" rtl="0" algn="l">
              <a:spcBef>
                <a:spcPts val="120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To manage quality control and recognize challenges</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To manage its vast portfolio of diversified businesses</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To have greater control with its emphasis on autonomy throughout the organization</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To have greater control over </a:t>
            </a:r>
            <a:r>
              <a:rPr lang="en" sz="1200">
                <a:solidFill>
                  <a:srgbClr val="000000"/>
                </a:solidFill>
                <a:latin typeface="Times New Roman"/>
                <a:ea typeface="Times New Roman"/>
                <a:cs typeface="Times New Roman"/>
                <a:sym typeface="Times New Roman"/>
              </a:rPr>
              <a:t>its</a:t>
            </a:r>
            <a:r>
              <a:rPr lang="en" sz="1200">
                <a:solidFill>
                  <a:srgbClr val="000000"/>
                </a:solidFill>
                <a:latin typeface="Times New Roman"/>
                <a:ea typeface="Times New Roman"/>
                <a:cs typeface="Times New Roman"/>
                <a:sym typeface="Times New Roman"/>
              </a:rPr>
              <a:t> business units</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To set the bar high and provide safety products to consumers</a:t>
            </a:r>
            <a:endParaRPr sz="12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rPr lang="en" sz="1500">
                <a:solidFill>
                  <a:srgbClr val="E06666"/>
                </a:solidFill>
                <a:latin typeface="Times New Roman"/>
                <a:ea typeface="Times New Roman"/>
                <a:cs typeface="Times New Roman"/>
                <a:sym typeface="Times New Roman"/>
              </a:rPr>
              <a:t>Chairman of J&amp;J, Alex Gorsky</a:t>
            </a:r>
            <a:r>
              <a:rPr lang="en" sz="1500">
                <a:solidFill>
                  <a:srgbClr val="E06666"/>
                </a:solidFill>
                <a:latin typeface="Times New Roman"/>
                <a:ea typeface="Times New Roman"/>
                <a:cs typeface="Times New Roman"/>
                <a:sym typeface="Times New Roman"/>
              </a:rPr>
              <a:t>:</a:t>
            </a:r>
            <a:endParaRPr sz="1500">
              <a:solidFill>
                <a:srgbClr val="000000"/>
              </a:solidFill>
              <a:latin typeface="Times New Roman"/>
              <a:ea typeface="Times New Roman"/>
              <a:cs typeface="Times New Roman"/>
              <a:sym typeface="Times New Roman"/>
            </a:endParaRPr>
          </a:p>
          <a:p>
            <a:pPr indent="-304800" lvl="0" marL="457200" rtl="0" algn="l">
              <a:spcBef>
                <a:spcPts val="120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The firm’s huge scale </a:t>
            </a:r>
            <a:r>
              <a:rPr lang="en" sz="1200">
                <a:solidFill>
                  <a:srgbClr val="000000"/>
                </a:solidFill>
                <a:latin typeface="Times New Roman"/>
                <a:ea typeface="Times New Roman"/>
                <a:cs typeface="Times New Roman"/>
                <a:sym typeface="Times New Roman"/>
              </a:rPr>
              <a:t>could have</a:t>
            </a:r>
            <a:r>
              <a:rPr lang="en" sz="1200">
                <a:solidFill>
                  <a:srgbClr val="000000"/>
                </a:solidFill>
                <a:latin typeface="Times New Roman"/>
                <a:ea typeface="Times New Roman"/>
                <a:cs typeface="Times New Roman"/>
                <a:sym typeface="Times New Roman"/>
              </a:rPr>
              <a:t> a rare asset for negotiating deals.</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The work on app in collaboration with </a:t>
            </a:r>
            <a:r>
              <a:rPr lang="en" sz="1200">
                <a:solidFill>
                  <a:srgbClr val="000000"/>
                </a:solidFill>
                <a:latin typeface="Times New Roman"/>
                <a:ea typeface="Times New Roman"/>
                <a:cs typeface="Times New Roman"/>
                <a:sym typeface="Times New Roman"/>
              </a:rPr>
              <a:t>Apple’s</a:t>
            </a:r>
            <a:r>
              <a:rPr lang="en" sz="1200">
                <a:solidFill>
                  <a:srgbClr val="000000"/>
                </a:solidFill>
                <a:latin typeface="Times New Roman"/>
                <a:ea typeface="Times New Roman"/>
                <a:cs typeface="Times New Roman"/>
                <a:sym typeface="Times New Roman"/>
              </a:rPr>
              <a:t> watch to provide better data on cardiac issues.</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I</a:t>
            </a:r>
            <a:r>
              <a:rPr lang="en" sz="1200">
                <a:solidFill>
                  <a:srgbClr val="000000"/>
                </a:solidFill>
                <a:latin typeface="Times New Roman"/>
                <a:ea typeface="Times New Roman"/>
                <a:cs typeface="Times New Roman"/>
                <a:sym typeface="Times New Roman"/>
              </a:rPr>
              <a:t>ncorporate a decentralized structure with more empowerment for its workers in various levels of management</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Provide more direction for the units and encourage them to collaborate in order to pursue emergent opportunities.</a:t>
            </a:r>
            <a:endParaRPr sz="1200">
              <a:solidFill>
                <a:srgbClr val="000000"/>
              </a:solidFill>
              <a:latin typeface="Times New Roman"/>
              <a:ea typeface="Times New Roman"/>
              <a:cs typeface="Times New Roman"/>
              <a:sym typeface="Times New Roman"/>
            </a:endParaRPr>
          </a:p>
        </p:txBody>
      </p:sp>
      <p:pic>
        <p:nvPicPr>
          <p:cNvPr id="95" name="Google Shape;95;p17"/>
          <p:cNvPicPr preferRelativeResize="0"/>
          <p:nvPr/>
        </p:nvPicPr>
        <p:blipFill>
          <a:blip r:embed="rId3">
            <a:alphaModFix/>
          </a:blip>
          <a:stretch>
            <a:fillRect/>
          </a:stretch>
        </p:blipFill>
        <p:spPr>
          <a:xfrm>
            <a:off x="6045225" y="2996800"/>
            <a:ext cx="2787075" cy="1858049"/>
          </a:xfrm>
          <a:prstGeom prst="rect">
            <a:avLst/>
          </a:prstGeom>
          <a:noFill/>
          <a:ln>
            <a:noFill/>
          </a:ln>
        </p:spPr>
      </p:pic>
      <p:pic>
        <p:nvPicPr>
          <p:cNvPr id="96" name="Google Shape;96;p17"/>
          <p:cNvPicPr preferRelativeResize="0"/>
          <p:nvPr/>
        </p:nvPicPr>
        <p:blipFill>
          <a:blip r:embed="rId4">
            <a:alphaModFix/>
          </a:blip>
          <a:stretch>
            <a:fillRect/>
          </a:stretch>
        </p:blipFill>
        <p:spPr>
          <a:xfrm>
            <a:off x="6045223" y="987275"/>
            <a:ext cx="2787076" cy="1858050"/>
          </a:xfrm>
          <a:prstGeom prst="rect">
            <a:avLst/>
          </a:prstGeom>
          <a:noFill/>
          <a:ln>
            <a:noFill/>
          </a:ln>
        </p:spPr>
      </p:pic>
      <p:sp>
        <p:nvSpPr>
          <p:cNvPr id="97" name="Google Shape;97;p17"/>
          <p:cNvSpPr txBox="1"/>
          <p:nvPr/>
        </p:nvSpPr>
        <p:spPr>
          <a:xfrm>
            <a:off x="4526325" y="1694650"/>
            <a:ext cx="15189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William</a:t>
            </a:r>
            <a:r>
              <a:rPr lang="en" sz="1200">
                <a:latin typeface="Times New Roman"/>
                <a:ea typeface="Times New Roman"/>
                <a:cs typeface="Times New Roman"/>
                <a:sym typeface="Times New Roman"/>
              </a:rPr>
              <a:t> C. </a:t>
            </a:r>
            <a:r>
              <a:rPr lang="en" sz="1200">
                <a:latin typeface="Times New Roman"/>
                <a:ea typeface="Times New Roman"/>
                <a:cs typeface="Times New Roman"/>
                <a:sym typeface="Times New Roman"/>
              </a:rPr>
              <a:t>Weldon</a:t>
            </a:r>
            <a:endParaRPr sz="1200">
              <a:latin typeface="Times New Roman"/>
              <a:ea typeface="Times New Roman"/>
              <a:cs typeface="Times New Roman"/>
              <a:sym typeface="Times New Roman"/>
            </a:endParaRPr>
          </a:p>
        </p:txBody>
      </p:sp>
      <p:sp>
        <p:nvSpPr>
          <p:cNvPr id="98" name="Google Shape;98;p17"/>
          <p:cNvSpPr txBox="1"/>
          <p:nvPr/>
        </p:nvSpPr>
        <p:spPr>
          <a:xfrm>
            <a:off x="4526325" y="3652825"/>
            <a:ext cx="15189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Times New Roman"/>
                <a:ea typeface="Times New Roman"/>
                <a:cs typeface="Times New Roman"/>
                <a:sym typeface="Times New Roman"/>
              </a:rPr>
              <a:t>Alex Gorsky</a:t>
            </a:r>
            <a:endParaRPr sz="12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2" name="Shape 102"/>
        <p:cNvGrpSpPr/>
        <p:nvPr/>
      </p:nvGrpSpPr>
      <p:grpSpPr>
        <a:xfrm>
          <a:off x="0" y="0"/>
          <a:ext cx="0" cy="0"/>
          <a:chOff x="0" y="0"/>
          <a:chExt cx="0" cy="0"/>
        </a:xfrm>
      </p:grpSpPr>
      <p:sp>
        <p:nvSpPr>
          <p:cNvPr id="103" name="Google Shape;103;p18"/>
          <p:cNvSpPr txBox="1"/>
          <p:nvPr>
            <p:ph type="title"/>
          </p:nvPr>
        </p:nvSpPr>
        <p:spPr>
          <a:xfrm>
            <a:off x="311700" y="0"/>
            <a:ext cx="8520600" cy="835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sz="2500">
                <a:solidFill>
                  <a:srgbClr val="000000"/>
                </a:solidFill>
                <a:latin typeface="Times New Roman"/>
                <a:ea typeface="Times New Roman"/>
                <a:cs typeface="Times New Roman"/>
                <a:sym typeface="Times New Roman"/>
              </a:rPr>
              <a:t>J&amp;J Needs to Take Accountability and to Better Manage Quality Control to Maintain their Spot in the Healthcare Industry</a:t>
            </a:r>
            <a:endParaRPr b="1" sz="2500">
              <a:solidFill>
                <a:srgbClr val="000000"/>
              </a:solidFill>
              <a:latin typeface="Times New Roman"/>
              <a:ea typeface="Times New Roman"/>
              <a:cs typeface="Times New Roman"/>
              <a:sym typeface="Times New Roman"/>
            </a:endParaRPr>
          </a:p>
        </p:txBody>
      </p:sp>
      <p:sp>
        <p:nvSpPr>
          <p:cNvPr id="104" name="Google Shape;104;p18"/>
          <p:cNvSpPr txBox="1"/>
          <p:nvPr>
            <p:ph idx="1" type="body"/>
          </p:nvPr>
        </p:nvSpPr>
        <p:spPr>
          <a:xfrm>
            <a:off x="0" y="923875"/>
            <a:ext cx="5506200" cy="4108500"/>
          </a:xfrm>
          <a:prstGeom prst="rect">
            <a:avLst/>
          </a:prstGeom>
        </p:spPr>
        <p:txBody>
          <a:bodyPr anchorCtr="0" anchor="t" bIns="91425" lIns="91425" spcFirstLastPara="1" rIns="91425" wrap="square" tIns="91425">
            <a:normAutofit fontScale="25000" lnSpcReduction="20000"/>
          </a:bodyPr>
          <a:lstStyle/>
          <a:p>
            <a:pPr indent="-312451" lvl="0" marL="457200" rtl="0" algn="l">
              <a:spcBef>
                <a:spcPts val="0"/>
              </a:spcBef>
              <a:spcAft>
                <a:spcPts val="0"/>
              </a:spcAft>
              <a:buClr>
                <a:srgbClr val="000000"/>
              </a:buClr>
              <a:buSzPct val="100000"/>
              <a:buFont typeface="Times New Roman"/>
              <a:buChar char="●"/>
            </a:pPr>
            <a:r>
              <a:rPr lang="en" sz="5281">
                <a:solidFill>
                  <a:srgbClr val="000000"/>
                </a:solidFill>
                <a:latin typeface="Times New Roman"/>
                <a:ea typeface="Times New Roman"/>
                <a:cs typeface="Times New Roman"/>
                <a:sym typeface="Times New Roman"/>
              </a:rPr>
              <a:t>J&amp;J has a wide variety of products and divisions. The company should reposition themselves and focus on selling over the counter medication and drugs. J&amp;J make the most sales in pharmaceutical products with about $45.6B. While they make $23B in Medical Device Sales, and $14.1B in Consumer Health Sales.</a:t>
            </a:r>
            <a:endParaRPr sz="5281">
              <a:solidFill>
                <a:srgbClr val="000000"/>
              </a:solidFill>
              <a:latin typeface="Times New Roman"/>
              <a:ea typeface="Times New Roman"/>
              <a:cs typeface="Times New Roman"/>
              <a:sym typeface="Times New Roman"/>
            </a:endParaRPr>
          </a:p>
          <a:p>
            <a:pPr indent="-312451" lvl="0" marL="457200" rtl="0" algn="l">
              <a:spcBef>
                <a:spcPts val="0"/>
              </a:spcBef>
              <a:spcAft>
                <a:spcPts val="0"/>
              </a:spcAft>
              <a:buClr>
                <a:srgbClr val="000000"/>
              </a:buClr>
              <a:buSzPct val="100000"/>
              <a:buFont typeface="Times New Roman"/>
              <a:buChar char="●"/>
            </a:pPr>
            <a:r>
              <a:rPr lang="en" sz="5281">
                <a:solidFill>
                  <a:srgbClr val="000000"/>
                </a:solidFill>
                <a:latin typeface="Times New Roman"/>
                <a:ea typeface="Times New Roman"/>
                <a:cs typeface="Times New Roman"/>
                <a:sym typeface="Times New Roman"/>
              </a:rPr>
              <a:t>J&amp;J’s business model is reflected most notably in its M&amp;A strategy and subsequent integration approach. </a:t>
            </a:r>
            <a:endParaRPr sz="5281">
              <a:solidFill>
                <a:srgbClr val="000000"/>
              </a:solidFill>
              <a:latin typeface="Times New Roman"/>
              <a:ea typeface="Times New Roman"/>
              <a:cs typeface="Times New Roman"/>
              <a:sym typeface="Times New Roman"/>
            </a:endParaRPr>
          </a:p>
          <a:p>
            <a:pPr indent="-312451" lvl="0" marL="457200" rtl="0" algn="l">
              <a:spcBef>
                <a:spcPts val="0"/>
              </a:spcBef>
              <a:spcAft>
                <a:spcPts val="0"/>
              </a:spcAft>
              <a:buClr>
                <a:srgbClr val="000000"/>
              </a:buClr>
              <a:buSzPct val="100000"/>
              <a:buFont typeface="Times New Roman"/>
              <a:buChar char="●"/>
            </a:pPr>
            <a:r>
              <a:rPr lang="en" sz="5281">
                <a:solidFill>
                  <a:srgbClr val="000000"/>
                </a:solidFill>
                <a:latin typeface="Times New Roman"/>
                <a:ea typeface="Times New Roman"/>
                <a:cs typeface="Times New Roman"/>
                <a:sym typeface="Times New Roman"/>
              </a:rPr>
              <a:t>J&amp;J takes on a decentralized approach to management and focusing on their people and values. They need a decentralized organizational structure to </a:t>
            </a:r>
            <a:r>
              <a:rPr lang="en" sz="5281">
                <a:solidFill>
                  <a:srgbClr val="000000"/>
                </a:solidFill>
                <a:latin typeface="Times New Roman"/>
                <a:ea typeface="Times New Roman"/>
                <a:cs typeface="Times New Roman"/>
                <a:sym typeface="Times New Roman"/>
              </a:rPr>
              <a:t>accommodate</a:t>
            </a:r>
            <a:r>
              <a:rPr lang="en" sz="5281">
                <a:solidFill>
                  <a:srgbClr val="000000"/>
                </a:solidFill>
                <a:latin typeface="Times New Roman"/>
                <a:ea typeface="Times New Roman"/>
                <a:cs typeface="Times New Roman"/>
                <a:sym typeface="Times New Roman"/>
              </a:rPr>
              <a:t> to greater autonomy within their organization.</a:t>
            </a:r>
            <a:endParaRPr sz="5281">
              <a:solidFill>
                <a:srgbClr val="000000"/>
              </a:solidFill>
              <a:latin typeface="Times New Roman"/>
              <a:ea typeface="Times New Roman"/>
              <a:cs typeface="Times New Roman"/>
              <a:sym typeface="Times New Roman"/>
            </a:endParaRPr>
          </a:p>
          <a:p>
            <a:pPr indent="-312451" lvl="0" marL="457200" rtl="0" algn="l">
              <a:spcBef>
                <a:spcPts val="0"/>
              </a:spcBef>
              <a:spcAft>
                <a:spcPts val="0"/>
              </a:spcAft>
              <a:buClr>
                <a:srgbClr val="000000"/>
              </a:buClr>
              <a:buSzPct val="100000"/>
              <a:buFont typeface="Times New Roman"/>
              <a:buChar char="●"/>
            </a:pPr>
            <a:r>
              <a:rPr lang="en" sz="5281">
                <a:solidFill>
                  <a:srgbClr val="000000"/>
                </a:solidFill>
                <a:latin typeface="Times New Roman"/>
                <a:ea typeface="Times New Roman"/>
                <a:cs typeface="Times New Roman"/>
                <a:sym typeface="Times New Roman"/>
              </a:rPr>
              <a:t>J&amp;J strives to “improve access and affordability, create healthier communities, and put a healthy mind, body and environment within reach of everyone, everywhere.” They’re accountable for their promise to the community and priority on human health care. </a:t>
            </a:r>
            <a:endParaRPr sz="5281">
              <a:solidFill>
                <a:srgbClr val="000000"/>
              </a:solidFill>
              <a:latin typeface="Times New Roman"/>
              <a:ea typeface="Times New Roman"/>
              <a:cs typeface="Times New Roman"/>
              <a:sym typeface="Times New Roman"/>
            </a:endParaRPr>
          </a:p>
          <a:p>
            <a:pPr indent="-312451" lvl="0" marL="457200" rtl="0" algn="l">
              <a:spcBef>
                <a:spcPts val="0"/>
              </a:spcBef>
              <a:spcAft>
                <a:spcPts val="0"/>
              </a:spcAft>
              <a:buClr>
                <a:srgbClr val="000000"/>
              </a:buClr>
              <a:buSzPct val="100000"/>
              <a:buFont typeface="Times New Roman"/>
              <a:buChar char="●"/>
            </a:pPr>
            <a:r>
              <a:rPr lang="en" sz="5281">
                <a:solidFill>
                  <a:srgbClr val="000000"/>
                </a:solidFill>
                <a:latin typeface="Times New Roman"/>
                <a:ea typeface="Times New Roman"/>
                <a:cs typeface="Times New Roman"/>
                <a:sym typeface="Times New Roman"/>
              </a:rPr>
              <a:t>Alex Gorsky became the CEO of J&amp;J in 2012. He promoted a more diverse and inclusive culture at Johnson &amp; Johnson. Additionally, pushing for growing leadership.</a:t>
            </a:r>
            <a:endParaRPr sz="5281">
              <a:solidFill>
                <a:srgbClr val="000000"/>
              </a:solidFill>
              <a:latin typeface="Times New Roman"/>
              <a:ea typeface="Times New Roman"/>
              <a:cs typeface="Times New Roman"/>
              <a:sym typeface="Times New Roman"/>
            </a:endParaRPr>
          </a:p>
          <a:p>
            <a:pPr indent="-312451" lvl="0" marL="457200" rtl="0" algn="l">
              <a:spcBef>
                <a:spcPts val="0"/>
              </a:spcBef>
              <a:spcAft>
                <a:spcPts val="0"/>
              </a:spcAft>
              <a:buClr>
                <a:srgbClr val="000000"/>
              </a:buClr>
              <a:buSzPct val="100000"/>
              <a:buFont typeface="Times New Roman"/>
              <a:buChar char="●"/>
            </a:pPr>
            <a:r>
              <a:rPr lang="en" sz="5281">
                <a:solidFill>
                  <a:srgbClr val="000000"/>
                </a:solidFill>
                <a:latin typeface="Times New Roman"/>
                <a:ea typeface="Times New Roman"/>
                <a:cs typeface="Times New Roman"/>
                <a:sym typeface="Times New Roman"/>
              </a:rPr>
              <a:t>Establishing quality policies and standards will promote consistency in quality requirements across all Business and Functional units</a:t>
            </a:r>
            <a:endParaRPr sz="5281">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2400">
              <a:solidFill>
                <a:srgbClr val="000000"/>
              </a:solidFill>
              <a:latin typeface="Times New Roman"/>
              <a:ea typeface="Times New Roman"/>
              <a:cs typeface="Times New Roman"/>
              <a:sym typeface="Times New Roman"/>
            </a:endParaRPr>
          </a:p>
        </p:txBody>
      </p:sp>
      <p:sp>
        <p:nvSpPr>
          <p:cNvPr id="105" name="Google Shape;105;p18"/>
          <p:cNvSpPr txBox="1"/>
          <p:nvPr>
            <p:ph idx="1" type="body"/>
          </p:nvPr>
        </p:nvSpPr>
        <p:spPr>
          <a:xfrm>
            <a:off x="6353963" y="3300275"/>
            <a:ext cx="1785300" cy="437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solidFill>
                  <a:srgbClr val="FFFFFF"/>
                </a:solidFill>
                <a:highlight>
                  <a:srgbClr val="FF0000"/>
                </a:highlight>
                <a:latin typeface="Times New Roman"/>
                <a:ea typeface="Times New Roman"/>
                <a:cs typeface="Times New Roman"/>
                <a:sym typeface="Times New Roman"/>
              </a:rPr>
              <a:t>Operational Model:</a:t>
            </a:r>
            <a:endParaRPr sz="1200">
              <a:solidFill>
                <a:srgbClr val="000000"/>
              </a:solidFill>
              <a:latin typeface="Times New Roman"/>
              <a:ea typeface="Times New Roman"/>
              <a:cs typeface="Times New Roman"/>
              <a:sym typeface="Times New Roman"/>
            </a:endParaRPr>
          </a:p>
        </p:txBody>
      </p:sp>
      <p:pic>
        <p:nvPicPr>
          <p:cNvPr id="106" name="Google Shape;106;p18"/>
          <p:cNvPicPr preferRelativeResize="0"/>
          <p:nvPr/>
        </p:nvPicPr>
        <p:blipFill>
          <a:blip r:embed="rId3">
            <a:alphaModFix/>
          </a:blip>
          <a:stretch>
            <a:fillRect/>
          </a:stretch>
        </p:blipFill>
        <p:spPr>
          <a:xfrm>
            <a:off x="5506125" y="3737375"/>
            <a:ext cx="3541650" cy="1199375"/>
          </a:xfrm>
          <a:prstGeom prst="rect">
            <a:avLst/>
          </a:prstGeom>
          <a:noFill/>
          <a:ln>
            <a:noFill/>
          </a:ln>
        </p:spPr>
      </p:pic>
      <p:pic>
        <p:nvPicPr>
          <p:cNvPr id="107" name="Google Shape;107;p18"/>
          <p:cNvPicPr preferRelativeResize="0"/>
          <p:nvPr/>
        </p:nvPicPr>
        <p:blipFill>
          <a:blip r:embed="rId4">
            <a:alphaModFix/>
          </a:blip>
          <a:stretch>
            <a:fillRect/>
          </a:stretch>
        </p:blipFill>
        <p:spPr>
          <a:xfrm>
            <a:off x="5506125" y="1026550"/>
            <a:ext cx="3326175" cy="2347750"/>
          </a:xfrm>
          <a:prstGeom prst="rect">
            <a:avLst/>
          </a:prstGeom>
          <a:noFill/>
          <a:ln>
            <a:noFill/>
          </a:ln>
        </p:spPr>
      </p:pic>
      <p:sp>
        <p:nvSpPr>
          <p:cNvPr id="108" name="Google Shape;108;p18"/>
          <p:cNvSpPr txBox="1"/>
          <p:nvPr/>
        </p:nvSpPr>
        <p:spPr>
          <a:xfrm>
            <a:off x="6423863" y="729650"/>
            <a:ext cx="14907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500">
                <a:solidFill>
                  <a:srgbClr val="FFFFFF"/>
                </a:solidFill>
                <a:highlight>
                  <a:srgbClr val="FF0000"/>
                </a:highlight>
                <a:latin typeface="Times New Roman"/>
                <a:ea typeface="Times New Roman"/>
                <a:cs typeface="Times New Roman"/>
                <a:sym typeface="Times New Roman"/>
              </a:rPr>
              <a:t>Business Model:</a:t>
            </a:r>
            <a:endParaRPr/>
          </a:p>
        </p:txBody>
      </p:sp>
      <p:sp>
        <p:nvSpPr>
          <p:cNvPr id="109" name="Google Shape;109;p18"/>
          <p:cNvSpPr txBox="1"/>
          <p:nvPr/>
        </p:nvSpPr>
        <p:spPr>
          <a:xfrm>
            <a:off x="462700" y="673250"/>
            <a:ext cx="11091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500">
                <a:solidFill>
                  <a:schemeClr val="lt1"/>
                </a:solidFill>
                <a:highlight>
                  <a:srgbClr val="FF0000"/>
                </a:highlight>
                <a:latin typeface="Times New Roman"/>
                <a:ea typeface="Times New Roman"/>
                <a:cs typeface="Times New Roman"/>
                <a:sym typeface="Times New Roman"/>
              </a:rPr>
              <a:t>Strategies:</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3" name="Shape 113"/>
        <p:cNvGrpSpPr/>
        <p:nvPr/>
      </p:nvGrpSpPr>
      <p:grpSpPr>
        <a:xfrm>
          <a:off x="0" y="0"/>
          <a:ext cx="0" cy="0"/>
          <a:chOff x="0" y="0"/>
          <a:chExt cx="0" cy="0"/>
        </a:xfrm>
      </p:grpSpPr>
      <p:sp>
        <p:nvSpPr>
          <p:cNvPr id="114" name="Google Shape;114;p19"/>
          <p:cNvSpPr txBox="1"/>
          <p:nvPr>
            <p:ph type="title"/>
          </p:nvPr>
        </p:nvSpPr>
        <p:spPr>
          <a:xfrm>
            <a:off x="0" y="0"/>
            <a:ext cx="9144000" cy="835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sz="2500">
                <a:solidFill>
                  <a:srgbClr val="000000"/>
                </a:solidFill>
                <a:latin typeface="Times New Roman"/>
                <a:ea typeface="Times New Roman"/>
                <a:cs typeface="Times New Roman"/>
                <a:sym typeface="Times New Roman"/>
              </a:rPr>
              <a:t>J&amp;J Should Prioritize Patients and Physicians While the Company Spends Tremendously on R&amp;D to Gain Medical Innovations and Insights</a:t>
            </a:r>
            <a:endParaRPr b="1" sz="2500">
              <a:solidFill>
                <a:srgbClr val="000000"/>
              </a:solidFill>
              <a:latin typeface="Times New Roman"/>
              <a:ea typeface="Times New Roman"/>
              <a:cs typeface="Times New Roman"/>
              <a:sym typeface="Times New Roman"/>
            </a:endParaRPr>
          </a:p>
        </p:txBody>
      </p:sp>
      <p:sp>
        <p:nvSpPr>
          <p:cNvPr id="115" name="Google Shape;115;p19"/>
          <p:cNvSpPr txBox="1"/>
          <p:nvPr>
            <p:ph idx="1" type="body"/>
          </p:nvPr>
        </p:nvSpPr>
        <p:spPr>
          <a:xfrm>
            <a:off x="168775" y="835800"/>
            <a:ext cx="4572000" cy="4178700"/>
          </a:xfrm>
          <a:prstGeom prst="rect">
            <a:avLst/>
          </a:prstGeom>
        </p:spPr>
        <p:txBody>
          <a:bodyPr anchorCtr="0" anchor="t" bIns="91425" lIns="91425" spcFirstLastPara="1" rIns="91425" wrap="square" tIns="91425">
            <a:normAutofit fontScale="40000" lnSpcReduction="20000"/>
          </a:bodyPr>
          <a:lstStyle/>
          <a:p>
            <a:pPr indent="0" lvl="0" marL="0" rtl="0" algn="l">
              <a:spcBef>
                <a:spcPts val="0"/>
              </a:spcBef>
              <a:spcAft>
                <a:spcPts val="0"/>
              </a:spcAft>
              <a:buNone/>
            </a:pPr>
            <a:r>
              <a:rPr lang="en" sz="4195">
                <a:solidFill>
                  <a:srgbClr val="000000"/>
                </a:solidFill>
                <a:latin typeface="Times New Roman"/>
                <a:ea typeface="Times New Roman"/>
                <a:cs typeface="Times New Roman"/>
                <a:sym typeface="Times New Roman"/>
              </a:rPr>
              <a:t>Johnson &amp; Johnson has been spending heavily on research and development for many years, taking its position among the world’s top spenders. They spent approximately $12.159B in 2020. It has been spending about 12 percent of its sales on about 9,000 scientists working in research laboratories around the world. This provided the opportunity for the three 3 divisions to introduce new products. Additionally, Johnson &amp; Johnson have a duty to fulfill their mission in serving the community with accessible, affordability and creating a healthier community. </a:t>
            </a:r>
            <a:endParaRPr sz="4195">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27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27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t/>
            </a:r>
            <a:endParaRPr sz="1500">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2400">
              <a:solidFill>
                <a:srgbClr val="000000"/>
              </a:solidFill>
              <a:latin typeface="Times New Roman"/>
              <a:ea typeface="Times New Roman"/>
              <a:cs typeface="Times New Roman"/>
              <a:sym typeface="Times New Roman"/>
            </a:endParaRPr>
          </a:p>
        </p:txBody>
      </p:sp>
      <p:pic>
        <p:nvPicPr>
          <p:cNvPr id="116" name="Google Shape;116;p19"/>
          <p:cNvPicPr preferRelativeResize="0"/>
          <p:nvPr/>
        </p:nvPicPr>
        <p:blipFill>
          <a:blip r:embed="rId3">
            <a:alphaModFix/>
          </a:blip>
          <a:stretch>
            <a:fillRect/>
          </a:stretch>
        </p:blipFill>
        <p:spPr>
          <a:xfrm>
            <a:off x="4876800" y="908250"/>
            <a:ext cx="4267199" cy="1973579"/>
          </a:xfrm>
          <a:prstGeom prst="rect">
            <a:avLst/>
          </a:prstGeom>
          <a:noFill/>
          <a:ln>
            <a:noFill/>
          </a:ln>
        </p:spPr>
      </p:pic>
      <p:sp>
        <p:nvSpPr>
          <p:cNvPr id="117" name="Google Shape;117;p19"/>
          <p:cNvSpPr txBox="1"/>
          <p:nvPr>
            <p:ph idx="1" type="body"/>
          </p:nvPr>
        </p:nvSpPr>
        <p:spPr>
          <a:xfrm>
            <a:off x="4880250" y="2881825"/>
            <a:ext cx="4260300" cy="1973700"/>
          </a:xfrm>
          <a:prstGeom prst="rect">
            <a:avLst/>
          </a:prstGeom>
        </p:spPr>
        <p:txBody>
          <a:bodyPr anchorCtr="0" anchor="t" bIns="91425" lIns="91425" spcFirstLastPara="1" rIns="91425" wrap="square" tIns="91425">
            <a:normAutofit fontScale="32500" lnSpcReduction="10000"/>
          </a:bodyPr>
          <a:lstStyle/>
          <a:p>
            <a:pPr indent="0" lvl="0" marL="0" rtl="0" algn="l">
              <a:spcBef>
                <a:spcPts val="0"/>
              </a:spcBef>
              <a:spcAft>
                <a:spcPts val="0"/>
              </a:spcAft>
              <a:buNone/>
            </a:pPr>
            <a:r>
              <a:rPr b="1" lang="en" sz="3501">
                <a:solidFill>
                  <a:srgbClr val="000000"/>
                </a:solidFill>
                <a:latin typeface="Times New Roman"/>
                <a:ea typeface="Times New Roman"/>
                <a:cs typeface="Times New Roman"/>
                <a:sym typeface="Times New Roman"/>
              </a:rPr>
              <a:t>San Francisco Bay Area: R&amp;D Facility - 2022</a:t>
            </a:r>
            <a:endParaRPr b="1" sz="3501">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rPr lang="en" sz="3501">
                <a:solidFill>
                  <a:srgbClr val="000000"/>
                </a:solidFill>
                <a:latin typeface="Times New Roman"/>
                <a:ea typeface="Times New Roman"/>
                <a:cs typeface="Times New Roman"/>
                <a:sym typeface="Times New Roman"/>
              </a:rPr>
              <a:t>A new facility built to strengthen the presence of healthcare innovations. The new facility will bring people together to solve great challenges. Scientist will focus on solving for new solutions for everything from infectious diseases to retinal diseases with advance technologies and data science. </a:t>
            </a:r>
            <a:endParaRPr sz="3501">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t/>
            </a:r>
            <a:endParaRPr sz="1500">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2400">
              <a:solidFill>
                <a:srgbClr val="000000"/>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1" name="Shape 121"/>
        <p:cNvGrpSpPr/>
        <p:nvPr/>
      </p:nvGrpSpPr>
      <p:grpSpPr>
        <a:xfrm>
          <a:off x="0" y="0"/>
          <a:ext cx="0" cy="0"/>
          <a:chOff x="0" y="0"/>
          <a:chExt cx="0" cy="0"/>
        </a:xfrm>
      </p:grpSpPr>
      <p:sp>
        <p:nvSpPr>
          <p:cNvPr id="122" name="Google Shape;122;p20"/>
          <p:cNvSpPr txBox="1"/>
          <p:nvPr>
            <p:ph type="title"/>
          </p:nvPr>
        </p:nvSpPr>
        <p:spPr>
          <a:xfrm>
            <a:off x="311700" y="0"/>
            <a:ext cx="8520600" cy="835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sz="2500">
                <a:solidFill>
                  <a:srgbClr val="000000"/>
                </a:solidFill>
                <a:latin typeface="Times New Roman"/>
                <a:ea typeface="Times New Roman"/>
                <a:cs typeface="Times New Roman"/>
                <a:sym typeface="Times New Roman"/>
              </a:rPr>
              <a:t>J&amp;J Aims to Achieve Consistent Credibility and Brand Loyalty to Rebuild their Great Brand Reputation</a:t>
            </a:r>
            <a:endParaRPr b="1" sz="2500">
              <a:solidFill>
                <a:srgbClr val="000000"/>
              </a:solidFill>
              <a:latin typeface="Times New Roman"/>
              <a:ea typeface="Times New Roman"/>
              <a:cs typeface="Times New Roman"/>
              <a:sym typeface="Times New Roman"/>
            </a:endParaRPr>
          </a:p>
        </p:txBody>
      </p:sp>
      <p:sp>
        <p:nvSpPr>
          <p:cNvPr id="123" name="Google Shape;123;p20"/>
          <p:cNvSpPr txBox="1"/>
          <p:nvPr>
            <p:ph idx="1" type="body"/>
          </p:nvPr>
        </p:nvSpPr>
        <p:spPr>
          <a:xfrm>
            <a:off x="311700" y="1040575"/>
            <a:ext cx="8520600" cy="39738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sz="1700">
                <a:solidFill>
                  <a:srgbClr val="000000"/>
                </a:solidFill>
                <a:latin typeface="Times New Roman"/>
                <a:ea typeface="Times New Roman"/>
                <a:cs typeface="Times New Roman"/>
                <a:sym typeface="Times New Roman"/>
              </a:rPr>
              <a:t>	The challenges that arose in J&amp;J includes the quality of their products and lawsuits in regards to Cancer and Autism, the vast portfolio that the company have are hard to manage and </a:t>
            </a:r>
            <a:r>
              <a:rPr lang="en" sz="1700">
                <a:solidFill>
                  <a:srgbClr val="000000"/>
                </a:solidFill>
                <a:latin typeface="Times New Roman"/>
                <a:ea typeface="Times New Roman"/>
                <a:cs typeface="Times New Roman"/>
                <a:sym typeface="Times New Roman"/>
              </a:rPr>
              <a:t>their</a:t>
            </a:r>
            <a:r>
              <a:rPr lang="en" sz="1700">
                <a:solidFill>
                  <a:srgbClr val="000000"/>
                </a:solidFill>
                <a:latin typeface="Times New Roman"/>
                <a:ea typeface="Times New Roman"/>
                <a:cs typeface="Times New Roman"/>
                <a:sym typeface="Times New Roman"/>
              </a:rPr>
              <a:t> brand reputation decrease when </a:t>
            </a:r>
            <a:r>
              <a:rPr lang="en" sz="1700">
                <a:solidFill>
                  <a:srgbClr val="000000"/>
                </a:solidFill>
                <a:latin typeface="Times New Roman"/>
                <a:ea typeface="Times New Roman"/>
                <a:cs typeface="Times New Roman"/>
                <a:sym typeface="Times New Roman"/>
              </a:rPr>
              <a:t>products</a:t>
            </a:r>
            <a:r>
              <a:rPr lang="en" sz="1700">
                <a:solidFill>
                  <a:srgbClr val="000000"/>
                </a:solidFill>
                <a:latin typeface="Times New Roman"/>
                <a:ea typeface="Times New Roman"/>
                <a:cs typeface="Times New Roman"/>
                <a:sym typeface="Times New Roman"/>
              </a:rPr>
              <a:t> contain traces of asbestos that can cause cancer. </a:t>
            </a:r>
            <a:endParaRPr sz="1700">
              <a:solidFill>
                <a:srgbClr val="000000"/>
              </a:solidFill>
              <a:latin typeface="Times New Roman"/>
              <a:ea typeface="Times New Roman"/>
              <a:cs typeface="Times New Roman"/>
              <a:sym typeface="Times New Roman"/>
            </a:endParaRPr>
          </a:p>
          <a:p>
            <a:pPr indent="457200" lvl="0" marL="0" rtl="0" algn="l">
              <a:spcBef>
                <a:spcPts val="0"/>
              </a:spcBef>
              <a:spcAft>
                <a:spcPts val="0"/>
              </a:spcAft>
              <a:buNone/>
            </a:pPr>
            <a:r>
              <a:rPr lang="en" sz="1700">
                <a:solidFill>
                  <a:srgbClr val="000000"/>
                </a:solidFill>
                <a:latin typeface="Times New Roman"/>
                <a:ea typeface="Times New Roman"/>
                <a:cs typeface="Times New Roman"/>
                <a:sym typeface="Times New Roman"/>
              </a:rPr>
              <a:t>They need to have strong and qualified leaders such as a CEO, COO, and other Board of Directors who can manage quality control, vast portfolio, and increase revenue, while not damaging brand reputation and support decentralizing the company structure. Leaders should have the capability of overseeing the day to day administrative and operational functions of a business. </a:t>
            </a:r>
            <a:endParaRPr sz="1700">
              <a:solidFill>
                <a:srgbClr val="000000"/>
              </a:solidFill>
              <a:latin typeface="Times New Roman"/>
              <a:ea typeface="Times New Roman"/>
              <a:cs typeface="Times New Roman"/>
              <a:sym typeface="Times New Roman"/>
            </a:endParaRPr>
          </a:p>
          <a:p>
            <a:pPr indent="457200" lvl="0" marL="0" rtl="0" algn="l">
              <a:spcBef>
                <a:spcPts val="0"/>
              </a:spcBef>
              <a:spcAft>
                <a:spcPts val="0"/>
              </a:spcAft>
              <a:buNone/>
            </a:pPr>
            <a:r>
              <a:rPr lang="en" sz="1700">
                <a:solidFill>
                  <a:srgbClr val="E06666"/>
                </a:solidFill>
                <a:latin typeface="Times New Roman"/>
                <a:ea typeface="Times New Roman"/>
                <a:cs typeface="Times New Roman"/>
                <a:sym typeface="Times New Roman"/>
              </a:rPr>
              <a:t>The main strategy J&amp;J needs to implement is decentralizing their organization by using a divisional business structure. </a:t>
            </a:r>
            <a:r>
              <a:rPr lang="en" sz="1700">
                <a:solidFill>
                  <a:srgbClr val="000000"/>
                </a:solidFill>
                <a:latin typeface="Times New Roman"/>
                <a:ea typeface="Times New Roman"/>
                <a:cs typeface="Times New Roman"/>
                <a:sym typeface="Times New Roman"/>
              </a:rPr>
              <a:t>J&amp;J consist of 3 divisions which includes consumer products, pharmaceutical products, medical devices. Each division should have a leader to manage those divisions. </a:t>
            </a:r>
            <a:endParaRPr sz="17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2400">
              <a:solidFill>
                <a:srgbClr val="000000"/>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7" name="Shape 127"/>
        <p:cNvGrpSpPr/>
        <p:nvPr/>
      </p:nvGrpSpPr>
      <p:grpSpPr>
        <a:xfrm>
          <a:off x="0" y="0"/>
          <a:ext cx="0" cy="0"/>
          <a:chOff x="0" y="0"/>
          <a:chExt cx="0" cy="0"/>
        </a:xfrm>
      </p:grpSpPr>
      <p:sp>
        <p:nvSpPr>
          <p:cNvPr id="128" name="Google Shape;128;p21"/>
          <p:cNvSpPr txBox="1"/>
          <p:nvPr>
            <p:ph type="title"/>
          </p:nvPr>
        </p:nvSpPr>
        <p:spPr>
          <a:xfrm>
            <a:off x="311700" y="0"/>
            <a:ext cx="8520600" cy="63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2500">
                <a:solidFill>
                  <a:srgbClr val="000000"/>
                </a:solidFill>
                <a:latin typeface="Times New Roman"/>
                <a:ea typeface="Times New Roman"/>
                <a:cs typeface="Times New Roman"/>
                <a:sym typeface="Times New Roman"/>
              </a:rPr>
              <a:t>Bibliography</a:t>
            </a:r>
            <a:endParaRPr b="1" sz="2500">
              <a:solidFill>
                <a:srgbClr val="000000"/>
              </a:solidFill>
              <a:latin typeface="Times New Roman"/>
              <a:ea typeface="Times New Roman"/>
              <a:cs typeface="Times New Roman"/>
              <a:sym typeface="Times New Roman"/>
            </a:endParaRPr>
          </a:p>
        </p:txBody>
      </p:sp>
      <p:sp>
        <p:nvSpPr>
          <p:cNvPr id="129" name="Google Shape;129;p21"/>
          <p:cNvSpPr txBox="1"/>
          <p:nvPr>
            <p:ph idx="1" type="body"/>
          </p:nvPr>
        </p:nvSpPr>
        <p:spPr>
          <a:xfrm>
            <a:off x="311700" y="639000"/>
            <a:ext cx="8520600" cy="4375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Simon, Shelby. “Talcum Powder Lawsuit Update November 2022.” Forbes, Forbes Magazine, 10 Oct. 2022, https://www.forbes.com/advisor/legal/product-liability/talcum-powder-update/#:~:text=Talc-containing%20products%20implicated%20in%20ovarian%20cancer%20lawsuits%20include,Extra%20Strength%20Body%20Powder%206%20Old%20Spice%20powder. </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Packer-Tursman, Judy. “Debate over Possible Acetaminophen-Autism Link Heads to Court.” UPI, UPI, 28 Oct. 2022, https://www.upi.com/Health_News/2022/10/28/acetaminophen-pregnancy-autism-lawsuits/9701666296922/. </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Ltd, All Answers. “Analysis of Johnson &amp;amp; Johnson's Strategic Framework.” UKDiss.com, UKDiss, 27 July 2022, https://ukdiss.com/examples/johnson-and-johnsons-strategic-framework-application.php?fbclid=IwAR37bpmf2VWgt3NiY7bkFpt95B51Qlr2AsNTgWSLQLRwiykMUeIvI_NED1s. </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“Johnson &amp;amp; Johnson.” Cleverism, 8 Nov. 2017, https://www.cleverism.com/company/johnson-and-johnson/. </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KKing. “Johnson &amp;amp; Johnson.” Technology and Operations Management, 8 Dec. 2015, https://d3.harvard.edu/platform-rctom/submission/johnson-johnson/?fbclid=IwAR2QD36uslAc9dHg-cCtxg5WveMD93hziYX-0eGu-W_sZEL8kunL93dOEno. </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“Johnson &amp;amp; Johnson – Products, Recalls, Lawsuits &amp;amp; Scandals.” Drugwatch.com, https://www.drugwatch.com/manufacturers/johnson-and-johnson/#:~:text=Top%20revenue%2Dproducing%20devices%20include,Aid%2C%20Pepcid%2C%20Aveeno%2C%20Zyrtec. </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“ESG Policies &amp;amp; Positions.” Content Lab U.S., https://www.jnj.com/about-jnj/policies-and-positions. </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Ozaist, Liz. “Johnson &amp;amp; Johnson Debuts a Groundbreaking R&amp;amp;D Facility in the San Francisco Bay Area.” Content Lab U.S., Johnson &amp;amp; Johnson, 20 Sept. 2022, https://www.jnj.com/latest-news/johnson-johnson-debuts-r-d-facility-in-san-francisco-bay-area.</a:t>
            </a:r>
            <a:r>
              <a:rPr lang="en" sz="1200">
                <a:solidFill>
                  <a:srgbClr val="000000"/>
                </a:solidFill>
                <a:latin typeface="Times New Roman"/>
                <a:ea typeface="Times New Roman"/>
                <a:cs typeface="Times New Roman"/>
                <a:sym typeface="Times New Roman"/>
              </a:rPr>
              <a:t> </a:t>
            </a:r>
            <a:endParaRPr sz="2400">
              <a:solidFill>
                <a:srgbClr val="000000"/>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